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30279975" cy="42808525"/>
  <p:notesSz cx="6802438" cy="9934575"/>
  <p:defaultTextStyle>
    <a:defPPr>
      <a:defRPr lang="ja-JP"/>
    </a:defPPr>
    <a:lvl1pPr marL="0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1pPr>
    <a:lvl2pPr marL="2088215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2pPr>
    <a:lvl3pPr marL="4176431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3pPr>
    <a:lvl4pPr marL="6264646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4pPr>
    <a:lvl5pPr marL="8352861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kumimoji="1"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528" userDrawn="1">
          <p15:clr>
            <a:srgbClr val="A4A3A4"/>
          </p15:clr>
        </p15:guide>
        <p15:guide id="2" pos="9537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86D00F-1592-FAA3-13F4-8FB5B582E8AE}" name="Iwamoto Takuya" initials="" userId="S::iwamoto.takuya@qst.go.jp::2366e081-24b3-4da8-b461-be17c48b48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BFBF"/>
    <a:srgbClr val="000AFF"/>
    <a:srgbClr val="1F497D"/>
    <a:srgbClr val="CFB301"/>
    <a:srgbClr val="CB00CF"/>
    <a:srgbClr val="00CFCA"/>
    <a:srgbClr val="646464"/>
    <a:srgbClr val="59595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97EC1E-1922-4151-ADA4-2F7B45F4ED71}" v="2" dt="2025-09-11T06:35:08.1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9259" autoAdjust="0"/>
    <p:restoredTop sz="94660"/>
  </p:normalViewPr>
  <p:slideViewPr>
    <p:cSldViewPr snapToGrid="0">
      <p:cViewPr>
        <p:scale>
          <a:sx n="33" d="100"/>
          <a:sy n="33" d="100"/>
        </p:scale>
        <p:origin x="1626" y="-2172"/>
      </p:cViewPr>
      <p:guideLst>
        <p:guide orient="horz" pos="13528"/>
        <p:guide pos="95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13" Type="http://schemas.openxmlformats.org/officeDocument/2006/relationships/customXml" Target="../customXml/item3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11" Type="http://schemas.openxmlformats.org/officeDocument/2006/relationships/customXml" Target="../customXml/item1.xml"/><Relationship Id="rId5" Type="http://schemas.openxmlformats.org/officeDocument/2006/relationships/viewProps" Target="viewProps.xml"/><Relationship Id="rId10" Type="http://schemas.microsoft.com/office/2018/10/relationships/authors" Target="author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wamoto Takuya" userId="2366e081-24b3-4da8-b461-be17c48b4833" providerId="ADAL" clId="{2C2FB692-46DC-47B2-BB59-3217C1FED0A7}"/>
    <pc:docChg chg="custSel modSld">
      <pc:chgData name="Iwamoto Takuya" userId="2366e081-24b3-4da8-b461-be17c48b4833" providerId="ADAL" clId="{2C2FB692-46DC-47B2-BB59-3217C1FED0A7}" dt="2025-09-11T06:35:16.786" v="35" actId="113"/>
      <pc:docMkLst>
        <pc:docMk/>
      </pc:docMkLst>
      <pc:sldChg chg="addSp delSp modSp mod">
        <pc:chgData name="Iwamoto Takuya" userId="2366e081-24b3-4da8-b461-be17c48b4833" providerId="ADAL" clId="{2C2FB692-46DC-47B2-BB59-3217C1FED0A7}" dt="2025-09-11T06:35:16.786" v="35" actId="113"/>
        <pc:sldMkLst>
          <pc:docMk/>
          <pc:sldMk cId="3526912519" sldId="257"/>
        </pc:sldMkLst>
        <pc:spChg chg="add mod">
          <ac:chgData name="Iwamoto Takuya" userId="2366e081-24b3-4da8-b461-be17c48b4833" providerId="ADAL" clId="{2C2FB692-46DC-47B2-BB59-3217C1FED0A7}" dt="2025-09-11T06:35:16.786" v="35" actId="113"/>
          <ac:spMkLst>
            <pc:docMk/>
            <pc:sldMk cId="3526912519" sldId="257"/>
            <ac:spMk id="5" creationId="{73BE65F0-C5A4-C43E-C2A4-7B7FD3B3AD67}"/>
          </ac:spMkLst>
        </pc:spChg>
        <pc:spChg chg="mod">
          <ac:chgData name="Iwamoto Takuya" userId="2366e081-24b3-4da8-b461-be17c48b4833" providerId="ADAL" clId="{2C2FB692-46DC-47B2-BB59-3217C1FED0A7}" dt="2025-09-11T06:34:57.107" v="24" actId="20577"/>
          <ac:spMkLst>
            <pc:docMk/>
            <pc:sldMk cId="3526912519" sldId="257"/>
            <ac:spMk id="8" creationId="{00000000-0000-0000-0000-000000000000}"/>
          </ac:spMkLst>
        </pc:spChg>
        <pc:picChg chg="del">
          <ac:chgData name="Iwamoto Takuya" userId="2366e081-24b3-4da8-b461-be17c48b4833" providerId="ADAL" clId="{2C2FB692-46DC-47B2-BB59-3217C1FED0A7}" dt="2025-09-11T06:35:04.458" v="25" actId="478"/>
          <ac:picMkLst>
            <pc:docMk/>
            <pc:sldMk cId="3526912519" sldId="257"/>
            <ac:picMk id="10" creationId="{98EED6B6-4FFB-F40C-E3F7-BC0823F7264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8311" cy="498727"/>
          </a:xfrm>
          <a:prstGeom prst="rect">
            <a:avLst/>
          </a:prstGeom>
        </p:spPr>
        <p:txBody>
          <a:bodyPr vert="horz" lIns="92158" tIns="46078" rIns="92158" bIns="460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2524" y="2"/>
            <a:ext cx="2948310" cy="498727"/>
          </a:xfrm>
          <a:prstGeom prst="rect">
            <a:avLst/>
          </a:prstGeom>
        </p:spPr>
        <p:txBody>
          <a:bodyPr vert="horz" lIns="92158" tIns="46078" rIns="92158" bIns="46078" rtlCol="0"/>
          <a:lstStyle>
            <a:lvl1pPr algn="r">
              <a:defRPr sz="1200"/>
            </a:lvl1pPr>
          </a:lstStyle>
          <a:p>
            <a:fld id="{2ABC26F9-8EA0-4542-87BE-1020EC240FF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1241425"/>
            <a:ext cx="2370138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8" tIns="46078" rIns="92158" bIns="46078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4" y="4781065"/>
            <a:ext cx="5442912" cy="3911488"/>
          </a:xfrm>
          <a:prstGeom prst="rect">
            <a:avLst/>
          </a:prstGeom>
        </p:spPr>
        <p:txBody>
          <a:bodyPr vert="horz" lIns="92158" tIns="46078" rIns="92158" bIns="46078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435850"/>
            <a:ext cx="2948311" cy="498727"/>
          </a:xfrm>
          <a:prstGeom prst="rect">
            <a:avLst/>
          </a:prstGeom>
        </p:spPr>
        <p:txBody>
          <a:bodyPr vert="horz" lIns="92158" tIns="46078" rIns="92158" bIns="460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2524" y="9435850"/>
            <a:ext cx="2948310" cy="498727"/>
          </a:xfrm>
          <a:prstGeom prst="rect">
            <a:avLst/>
          </a:prstGeom>
        </p:spPr>
        <p:txBody>
          <a:bodyPr vert="horz" lIns="92158" tIns="46078" rIns="92158" bIns="46078" rtlCol="0" anchor="b"/>
          <a:lstStyle>
            <a:lvl1pPr algn="r">
              <a:defRPr sz="1200"/>
            </a:lvl1pPr>
          </a:lstStyle>
          <a:p>
            <a:fld id="{2400FFCD-F04C-45E9-B31D-E2B9E52BC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0FFCD-F04C-45E9-B31D-E2B9E52BC0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72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70998" y="13298392"/>
            <a:ext cx="25737979" cy="9176087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541996" y="24258164"/>
            <a:ext cx="21195983" cy="109399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1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9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7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103A-61D2-46C3-9CA9-1840C4150EF4}" type="datetimeFigureOut">
              <a:rPr kumimoji="1" lang="ja-JP" altLang="en-US" smtClean="0"/>
              <a:t>2025/9/11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1636-AD8A-46C5-BFE0-8F05E01B59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2340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103A-61D2-46C3-9CA9-1840C4150EF4}" type="datetimeFigureOut">
              <a:rPr kumimoji="1" lang="ja-JP" altLang="en-US" smtClean="0"/>
              <a:t>2025/9/11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1636-AD8A-46C5-BFE0-8F05E01B59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84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21952982" y="1714329"/>
            <a:ext cx="6812994" cy="3652597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513999" y="1714329"/>
            <a:ext cx="19934317" cy="3652597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103A-61D2-46C3-9CA9-1840C4150EF4}" type="datetimeFigureOut">
              <a:rPr kumimoji="1" lang="ja-JP" altLang="en-US" smtClean="0"/>
              <a:t>2025/9/11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1636-AD8A-46C5-BFE0-8F05E01B59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7091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103A-61D2-46C3-9CA9-1840C4150EF4}" type="datetimeFigureOut">
              <a:rPr kumimoji="1" lang="ja-JP" altLang="en-US" smtClean="0"/>
              <a:t>2025/9/11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1636-AD8A-46C5-BFE0-8F05E01B59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3253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91909" y="27508444"/>
            <a:ext cx="25737979" cy="8502249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391909" y="18144082"/>
            <a:ext cx="25737979" cy="9364362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8215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6431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464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2861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4107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929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750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0572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103A-61D2-46C3-9CA9-1840C4150EF4}" type="datetimeFigureOut">
              <a:rPr kumimoji="1" lang="ja-JP" altLang="en-US" smtClean="0"/>
              <a:t>2025/9/11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1636-AD8A-46C5-BFE0-8F05E01B59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30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513999" y="9988659"/>
            <a:ext cx="13373656" cy="28251648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5392320" y="9988659"/>
            <a:ext cx="13373656" cy="28251648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103A-61D2-46C3-9CA9-1840C4150EF4}" type="datetimeFigureOut">
              <a:rPr kumimoji="1" lang="ja-JP" altLang="en-US" smtClean="0"/>
              <a:t>2025/9/11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1636-AD8A-46C5-BFE0-8F05E01B59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435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513999" y="9582375"/>
            <a:ext cx="13378914" cy="3993477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215" indent="0">
              <a:buNone/>
              <a:defRPr sz="9100" b="1"/>
            </a:lvl2pPr>
            <a:lvl3pPr marL="4176431" indent="0">
              <a:buNone/>
              <a:defRPr sz="8200" b="1"/>
            </a:lvl3pPr>
            <a:lvl4pPr marL="6264646" indent="0">
              <a:buNone/>
              <a:defRPr sz="7300" b="1"/>
            </a:lvl4pPr>
            <a:lvl5pPr marL="8352861" indent="0">
              <a:buNone/>
              <a:defRPr sz="7300" b="1"/>
            </a:lvl5pPr>
            <a:lvl6pPr marL="10441076" indent="0">
              <a:buNone/>
              <a:defRPr sz="7300" b="1"/>
            </a:lvl6pPr>
            <a:lvl7pPr marL="12529292" indent="0">
              <a:buNone/>
              <a:defRPr sz="7300" b="1"/>
            </a:lvl7pPr>
            <a:lvl8pPr marL="14617507" indent="0">
              <a:buNone/>
              <a:defRPr sz="7300" b="1"/>
            </a:lvl8pPr>
            <a:lvl9pPr marL="16705722" indent="0">
              <a:buNone/>
              <a:defRPr sz="73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513999" y="13575852"/>
            <a:ext cx="13378914" cy="24664452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5381808" y="9582375"/>
            <a:ext cx="13384170" cy="3993477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215" indent="0">
              <a:buNone/>
              <a:defRPr sz="9100" b="1"/>
            </a:lvl2pPr>
            <a:lvl3pPr marL="4176431" indent="0">
              <a:buNone/>
              <a:defRPr sz="8200" b="1"/>
            </a:lvl3pPr>
            <a:lvl4pPr marL="6264646" indent="0">
              <a:buNone/>
              <a:defRPr sz="7300" b="1"/>
            </a:lvl4pPr>
            <a:lvl5pPr marL="8352861" indent="0">
              <a:buNone/>
              <a:defRPr sz="7300" b="1"/>
            </a:lvl5pPr>
            <a:lvl6pPr marL="10441076" indent="0">
              <a:buNone/>
              <a:defRPr sz="7300" b="1"/>
            </a:lvl6pPr>
            <a:lvl7pPr marL="12529292" indent="0">
              <a:buNone/>
              <a:defRPr sz="7300" b="1"/>
            </a:lvl7pPr>
            <a:lvl8pPr marL="14617507" indent="0">
              <a:buNone/>
              <a:defRPr sz="7300" b="1"/>
            </a:lvl8pPr>
            <a:lvl9pPr marL="16705722" indent="0">
              <a:buNone/>
              <a:defRPr sz="73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15381808" y="13575852"/>
            <a:ext cx="13384170" cy="24664452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103A-61D2-46C3-9CA9-1840C4150EF4}" type="datetimeFigureOut">
              <a:rPr kumimoji="1" lang="ja-JP" altLang="en-US" smtClean="0"/>
              <a:t>2025/9/11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1636-AD8A-46C5-BFE0-8F05E01B59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8836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103A-61D2-46C3-9CA9-1840C4150EF4}" type="datetimeFigureOut">
              <a:rPr kumimoji="1" lang="ja-JP" altLang="en-US" smtClean="0"/>
              <a:t>2025/9/11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1636-AD8A-46C5-BFE0-8F05E01B59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072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103A-61D2-46C3-9CA9-1840C4150EF4}" type="datetimeFigureOut">
              <a:rPr kumimoji="1" lang="ja-JP" altLang="en-US" smtClean="0"/>
              <a:t>2025/9/11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1636-AD8A-46C5-BFE0-8F05E01B59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769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14000" y="1704413"/>
            <a:ext cx="9961903" cy="7253667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838629" y="1704417"/>
            <a:ext cx="16927347" cy="36535890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514000" y="8958084"/>
            <a:ext cx="9961903" cy="29282223"/>
          </a:xfrm>
        </p:spPr>
        <p:txBody>
          <a:bodyPr/>
          <a:lstStyle>
            <a:lvl1pPr marL="0" indent="0">
              <a:buNone/>
              <a:defRPr sz="6400"/>
            </a:lvl1pPr>
            <a:lvl2pPr marL="2088215" indent="0">
              <a:buNone/>
              <a:defRPr sz="5500"/>
            </a:lvl2pPr>
            <a:lvl3pPr marL="4176431" indent="0">
              <a:buNone/>
              <a:defRPr sz="4600"/>
            </a:lvl3pPr>
            <a:lvl4pPr marL="6264646" indent="0">
              <a:buNone/>
              <a:defRPr sz="4100"/>
            </a:lvl4pPr>
            <a:lvl5pPr marL="8352861" indent="0">
              <a:buNone/>
              <a:defRPr sz="4100"/>
            </a:lvl5pPr>
            <a:lvl6pPr marL="10441076" indent="0">
              <a:buNone/>
              <a:defRPr sz="4100"/>
            </a:lvl6pPr>
            <a:lvl7pPr marL="12529292" indent="0">
              <a:buNone/>
              <a:defRPr sz="4100"/>
            </a:lvl7pPr>
            <a:lvl8pPr marL="14617507" indent="0">
              <a:buNone/>
              <a:defRPr sz="4100"/>
            </a:lvl8pPr>
            <a:lvl9pPr marL="16705722" indent="0">
              <a:buNone/>
              <a:defRPr sz="41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103A-61D2-46C3-9CA9-1840C4150EF4}" type="datetimeFigureOut">
              <a:rPr kumimoji="1" lang="ja-JP" altLang="en-US" smtClean="0"/>
              <a:t>2025/9/11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1636-AD8A-46C5-BFE0-8F05E01B59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9163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35087" y="29965968"/>
            <a:ext cx="18167985" cy="3537652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935087" y="3825021"/>
            <a:ext cx="18167985" cy="25685115"/>
          </a:xfrm>
        </p:spPr>
        <p:txBody>
          <a:bodyPr/>
          <a:lstStyle>
            <a:lvl1pPr marL="0" indent="0">
              <a:buNone/>
              <a:defRPr sz="14600"/>
            </a:lvl1pPr>
            <a:lvl2pPr marL="2088215" indent="0">
              <a:buNone/>
              <a:defRPr sz="12800"/>
            </a:lvl2pPr>
            <a:lvl3pPr marL="4176431" indent="0">
              <a:buNone/>
              <a:defRPr sz="11000"/>
            </a:lvl3pPr>
            <a:lvl4pPr marL="6264646" indent="0">
              <a:buNone/>
              <a:defRPr sz="9100"/>
            </a:lvl4pPr>
            <a:lvl5pPr marL="8352861" indent="0">
              <a:buNone/>
              <a:defRPr sz="9100"/>
            </a:lvl5pPr>
            <a:lvl6pPr marL="10441076" indent="0">
              <a:buNone/>
              <a:defRPr sz="9100"/>
            </a:lvl6pPr>
            <a:lvl7pPr marL="12529292" indent="0">
              <a:buNone/>
              <a:defRPr sz="9100"/>
            </a:lvl7pPr>
            <a:lvl8pPr marL="14617507" indent="0">
              <a:buNone/>
              <a:defRPr sz="9100"/>
            </a:lvl8pPr>
            <a:lvl9pPr marL="16705722" indent="0">
              <a:buNone/>
              <a:defRPr sz="91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935087" y="33503620"/>
            <a:ext cx="18167985" cy="5024053"/>
          </a:xfrm>
        </p:spPr>
        <p:txBody>
          <a:bodyPr/>
          <a:lstStyle>
            <a:lvl1pPr marL="0" indent="0">
              <a:buNone/>
              <a:defRPr sz="6400"/>
            </a:lvl1pPr>
            <a:lvl2pPr marL="2088215" indent="0">
              <a:buNone/>
              <a:defRPr sz="5500"/>
            </a:lvl2pPr>
            <a:lvl3pPr marL="4176431" indent="0">
              <a:buNone/>
              <a:defRPr sz="4600"/>
            </a:lvl3pPr>
            <a:lvl4pPr marL="6264646" indent="0">
              <a:buNone/>
              <a:defRPr sz="4100"/>
            </a:lvl4pPr>
            <a:lvl5pPr marL="8352861" indent="0">
              <a:buNone/>
              <a:defRPr sz="4100"/>
            </a:lvl5pPr>
            <a:lvl6pPr marL="10441076" indent="0">
              <a:buNone/>
              <a:defRPr sz="4100"/>
            </a:lvl6pPr>
            <a:lvl7pPr marL="12529292" indent="0">
              <a:buNone/>
              <a:defRPr sz="4100"/>
            </a:lvl7pPr>
            <a:lvl8pPr marL="14617507" indent="0">
              <a:buNone/>
              <a:defRPr sz="4100"/>
            </a:lvl8pPr>
            <a:lvl9pPr marL="16705722" indent="0">
              <a:buNone/>
              <a:defRPr sz="41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103A-61D2-46C3-9CA9-1840C4150EF4}" type="datetimeFigureOut">
              <a:rPr kumimoji="1" lang="ja-JP" altLang="en-US" smtClean="0"/>
              <a:t>2025/9/11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1636-AD8A-46C5-BFE0-8F05E01B59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7446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513999" y="1714326"/>
            <a:ext cx="27251978" cy="7134754"/>
          </a:xfrm>
          <a:prstGeom prst="rect">
            <a:avLst/>
          </a:prstGeom>
        </p:spPr>
        <p:txBody>
          <a:bodyPr vert="horz" lIns="417643" tIns="208822" rIns="417643" bIns="208822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513999" y="9988659"/>
            <a:ext cx="27251978" cy="28251648"/>
          </a:xfrm>
          <a:prstGeom prst="rect">
            <a:avLst/>
          </a:prstGeom>
        </p:spPr>
        <p:txBody>
          <a:bodyPr vert="horz" lIns="417643" tIns="208822" rIns="417643" bIns="208822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513998" y="39677164"/>
            <a:ext cx="7065328" cy="2279158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6103A-61D2-46C3-9CA9-1840C4150EF4}" type="datetimeFigureOut">
              <a:rPr kumimoji="1" lang="ja-JP" altLang="en-US" smtClean="0"/>
              <a:t>2025/9/11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345658" y="39677164"/>
            <a:ext cx="9588659" cy="2279158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21700649" y="39677164"/>
            <a:ext cx="7065328" cy="2279158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21636-AD8A-46C5-BFE0-8F05E01B59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71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176431" rtl="0" eaLnBrk="1" latinLnBrk="0" hangingPunct="1">
        <a:spcBef>
          <a:spcPct val="0"/>
        </a:spcBef>
        <a:buNone/>
        <a:defRPr kumimoji="1"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161" indent="-1566161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3350" indent="-1305135" algn="l" defTabSz="4176431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20538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8753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6969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5184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399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615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830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176431" rtl="0" eaLnBrk="1" latinLnBrk="0" hangingPunct="1">
        <a:defRPr kumimoji="1"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215" algn="l" defTabSz="4176431" rtl="0" eaLnBrk="1" latinLnBrk="0" hangingPunct="1">
        <a:defRPr kumimoji="1"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431" algn="l" defTabSz="4176431" rtl="0" eaLnBrk="1" latinLnBrk="0" hangingPunct="1">
        <a:defRPr kumimoji="1"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646" algn="l" defTabSz="4176431" rtl="0" eaLnBrk="1" latinLnBrk="0" hangingPunct="1">
        <a:defRPr kumimoji="1"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861" algn="l" defTabSz="4176431" rtl="0" eaLnBrk="1" latinLnBrk="0" hangingPunct="1">
        <a:defRPr kumimoji="1"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1076" algn="l" defTabSz="4176431" rtl="0" eaLnBrk="1" latinLnBrk="0" hangingPunct="1">
        <a:defRPr kumimoji="1"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292" algn="l" defTabSz="4176431" rtl="0" eaLnBrk="1" latinLnBrk="0" hangingPunct="1">
        <a:defRPr kumimoji="1"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507" algn="l" defTabSz="4176431" rtl="0" eaLnBrk="1" latinLnBrk="0" hangingPunct="1">
        <a:defRPr kumimoji="1"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722" algn="l" defTabSz="4176431" rtl="0" eaLnBrk="1" latinLnBrk="0" hangingPunct="1">
        <a:defRPr kumimoji="1"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5.sv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30.png"/><Relationship Id="rId42" Type="http://schemas.openxmlformats.org/officeDocument/2006/relationships/image" Target="../media/image37.png"/><Relationship Id="rId47" Type="http://schemas.openxmlformats.org/officeDocument/2006/relationships/image" Target="../media/image4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45" Type="http://schemas.openxmlformats.org/officeDocument/2006/relationships/image" Target="../media/image40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4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1.png"/><Relationship Id="rId43" Type="http://schemas.openxmlformats.org/officeDocument/2006/relationships/image" Target="../media/image39.png"/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microsoft.com/office/2007/relationships/hdphoto" Target="../media/hdphoto2.wdp"/><Relationship Id="rId38" Type="http://schemas.openxmlformats.org/officeDocument/2006/relationships/image" Target="../media/image34.png"/><Relationship Id="rId46" Type="http://schemas.microsoft.com/office/2007/relationships/hdphoto" Target="../media/hdphoto3.wdp"/><Relationship Id="rId20" Type="http://schemas.openxmlformats.org/officeDocument/2006/relationships/image" Target="../media/image17.png"/><Relationship Id="rId4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正方形/長方形 260">
            <a:extLst>
              <a:ext uri="{FF2B5EF4-FFF2-40B4-BE49-F238E27FC236}">
                <a16:creationId xmlns:a16="http://schemas.microsoft.com/office/drawing/2014/main" id="{44BEB15B-7BDE-1F9B-397C-760EA71645CA}"/>
              </a:ext>
            </a:extLst>
          </p:cNvPr>
          <p:cNvSpPr/>
          <p:nvPr/>
        </p:nvSpPr>
        <p:spPr>
          <a:xfrm>
            <a:off x="9880637" y="14132063"/>
            <a:ext cx="4622678" cy="790944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344939" y="155933"/>
            <a:ext cx="29631915" cy="3680478"/>
          </a:xfrm>
          <a:prstGeom prst="rect">
            <a:avLst/>
          </a:prstGeom>
          <a:solidFill>
            <a:srgbClr val="BAD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0">
              <a:latin typeface="+mj-lt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754655" y="512322"/>
            <a:ext cx="238911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6600" b="1" dirty="0">
                <a:solidFill>
                  <a:schemeClr val="tx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Automated design rationalization of robot component configuration for in-vessel task of ITER Blanket Remote Handling System</a:t>
            </a:r>
          </a:p>
        </p:txBody>
      </p:sp>
      <p:sp>
        <p:nvSpPr>
          <p:cNvPr id="8" name="Date Placeholder 3"/>
          <p:cNvSpPr>
            <a:spLocks noGrp="1"/>
          </p:cNvSpPr>
          <p:nvPr/>
        </p:nvSpPr>
        <p:spPr bwMode="auto">
          <a:xfrm>
            <a:off x="306339" y="40824231"/>
            <a:ext cx="20584298" cy="162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7634" tIns="208817" rIns="417634" bIns="208817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6400" kern="1200">
                <a:solidFill>
                  <a:schemeClr val="tx1"/>
                </a:solidFill>
                <a:latin typeface="Arial" charset="0"/>
                <a:ea typeface="ＭＳ Ｐゴシック" pitchFamily="-6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6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6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6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6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6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6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6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-64" charset="-128"/>
                <a:cs typeface="+mn-cs"/>
              </a:defRPr>
            </a:lvl9pPr>
          </a:lstStyle>
          <a:p>
            <a:r>
              <a:rPr lang="en-US" sz="2400" dirty="0">
                <a:latin typeface="+mj-lt"/>
              </a:rPr>
              <a:t>11th </a:t>
            </a:r>
            <a:r>
              <a:rPr lang="en-US" altLang="ja-JP" sz="2400" dirty="0">
                <a:latin typeface="+mj-lt"/>
              </a:rPr>
              <a:t>September</a:t>
            </a:r>
            <a:r>
              <a:rPr lang="en-US" sz="2400" dirty="0">
                <a:latin typeface="+mj-lt"/>
              </a:rPr>
              <a:t> 2025 16:00 – 17:30 </a:t>
            </a:r>
          </a:p>
          <a:p>
            <a:r>
              <a:rPr lang="en-GB" sz="2400" dirty="0">
                <a:latin typeface="+mj-lt"/>
              </a:rPr>
              <a:t>Presented by </a:t>
            </a:r>
            <a:r>
              <a:rPr lang="en-GB" altLang="ja-JP" sz="2400" dirty="0">
                <a:latin typeface="+mj-lt"/>
              </a:rPr>
              <a:t>IWAMOTO </a:t>
            </a:r>
            <a:r>
              <a:rPr lang="en-GB" sz="2400" dirty="0">
                <a:latin typeface="+mj-lt"/>
              </a:rPr>
              <a:t>Takuya (iwamoto.takuya@qst.go.jp)</a:t>
            </a:r>
          </a:p>
          <a:p>
            <a:r>
              <a:rPr lang="en-GB" sz="2400" b="1" dirty="0">
                <a:solidFill>
                  <a:srgbClr val="1F497D"/>
                </a:solidFill>
                <a:latin typeface="+mj-lt"/>
              </a:rPr>
              <a:t>The views and opinions expressed herein do not necessarily reflect those of the ITER Organization.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4919043" y="2545718"/>
            <a:ext cx="206662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600" dirty="0">
                <a:latin typeface="+mj-lt"/>
              </a:rPr>
              <a:t>T. Iwamoto, Y. Noguchi, N. Takeda</a:t>
            </a:r>
            <a:endParaRPr lang="ja-JP" altLang="ja-JP" sz="3600" dirty="0">
              <a:latin typeface="+mj-lt"/>
            </a:endParaRPr>
          </a:p>
          <a:p>
            <a:pPr algn="ctr"/>
            <a:r>
              <a:rPr lang="en-US" altLang="ja-JP" sz="2800" i="1" dirty="0">
                <a:latin typeface="+mj-lt"/>
              </a:rPr>
              <a:t>National Institutes for Quantum Science and Technology, Naka-city, Ibaraki-prefecture, Japan</a:t>
            </a:r>
          </a:p>
        </p:txBody>
      </p:sp>
      <p:sp>
        <p:nvSpPr>
          <p:cNvPr id="63" name="角丸四角形 62"/>
          <p:cNvSpPr/>
          <p:nvPr/>
        </p:nvSpPr>
        <p:spPr>
          <a:xfrm>
            <a:off x="15287010" y="7812209"/>
            <a:ext cx="14681238" cy="17123399"/>
          </a:xfrm>
          <a:prstGeom prst="roundRect">
            <a:avLst>
              <a:gd name="adj" fmla="val 2642"/>
            </a:avLst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12" name="図 111" descr="QST_LOGO_TATE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06" y="629789"/>
            <a:ext cx="1962181" cy="2740360"/>
          </a:xfrm>
          <a:prstGeom prst="rect">
            <a:avLst/>
          </a:prstGeom>
        </p:spPr>
      </p:pic>
      <p:sp>
        <p:nvSpPr>
          <p:cNvPr id="204" name="テキスト ボックス 203">
            <a:extLst>
              <a:ext uri="{FF2B5EF4-FFF2-40B4-BE49-F238E27FC236}">
                <a16:creationId xmlns:a16="http://schemas.microsoft.com/office/drawing/2014/main" id="{5C25524F-3EDB-4CBA-B397-E22C7849CC2F}"/>
              </a:ext>
            </a:extLst>
          </p:cNvPr>
          <p:cNvSpPr txBox="1"/>
          <p:nvPr/>
        </p:nvSpPr>
        <p:spPr>
          <a:xfrm>
            <a:off x="316216" y="23117615"/>
            <a:ext cx="14680800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Kinematic difficulty in SB handling</a:t>
            </a:r>
          </a:p>
        </p:txBody>
      </p:sp>
      <p:sp>
        <p:nvSpPr>
          <p:cNvPr id="154" name="角丸四角形 62">
            <a:extLst>
              <a:ext uri="{FF2B5EF4-FFF2-40B4-BE49-F238E27FC236}">
                <a16:creationId xmlns:a16="http://schemas.microsoft.com/office/drawing/2014/main" id="{F40A5E43-CECE-4364-9697-6410695A8D61}"/>
              </a:ext>
            </a:extLst>
          </p:cNvPr>
          <p:cNvSpPr/>
          <p:nvPr/>
        </p:nvSpPr>
        <p:spPr>
          <a:xfrm>
            <a:off x="344940" y="4000141"/>
            <a:ext cx="29601433" cy="3582722"/>
          </a:xfrm>
          <a:prstGeom prst="roundRect">
            <a:avLst>
              <a:gd name="adj" fmla="val 8357"/>
            </a:avLst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  <p:sp>
        <p:nvSpPr>
          <p:cNvPr id="155" name="角丸四角形 62">
            <a:extLst>
              <a:ext uri="{FF2B5EF4-FFF2-40B4-BE49-F238E27FC236}">
                <a16:creationId xmlns:a16="http://schemas.microsoft.com/office/drawing/2014/main" id="{372CAD40-C306-47AC-8813-4F517FA1CF20}"/>
              </a:ext>
            </a:extLst>
          </p:cNvPr>
          <p:cNvSpPr/>
          <p:nvPr/>
        </p:nvSpPr>
        <p:spPr>
          <a:xfrm>
            <a:off x="352659" y="3996316"/>
            <a:ext cx="3580712" cy="594382"/>
          </a:xfrm>
          <a:prstGeom prst="roundRect">
            <a:avLst>
              <a:gd name="adj" fmla="val 41172"/>
            </a:avLst>
          </a:pr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Conclusion</a:t>
            </a:r>
            <a:endParaRPr kumimoji="1" lang="ja-JP" altLang="en-US" sz="4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20976CA-C120-BB6A-0BEB-94FCA8032D10}"/>
              </a:ext>
            </a:extLst>
          </p:cNvPr>
          <p:cNvSpPr/>
          <p:nvPr/>
        </p:nvSpPr>
        <p:spPr>
          <a:xfrm>
            <a:off x="15522137" y="7868920"/>
            <a:ext cx="14238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0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Developed Method</a:t>
            </a:r>
          </a:p>
        </p:txBody>
      </p:sp>
      <p:sp>
        <p:nvSpPr>
          <p:cNvPr id="31" name="角丸四角形 80">
            <a:extLst>
              <a:ext uri="{FF2B5EF4-FFF2-40B4-BE49-F238E27FC236}">
                <a16:creationId xmlns:a16="http://schemas.microsoft.com/office/drawing/2014/main" id="{6B2C3937-2192-A4D7-F621-C96DD4728A03}"/>
              </a:ext>
            </a:extLst>
          </p:cNvPr>
          <p:cNvSpPr/>
          <p:nvPr/>
        </p:nvSpPr>
        <p:spPr>
          <a:xfrm>
            <a:off x="15287448" y="25070587"/>
            <a:ext cx="14680800" cy="15753643"/>
          </a:xfrm>
          <a:prstGeom prst="roundRect">
            <a:avLst>
              <a:gd name="adj" fmla="val 1882"/>
            </a:avLst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F4EAAF29-DEEC-AB9D-CBD6-7DF436396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3352" y="416489"/>
            <a:ext cx="3028279" cy="3028279"/>
          </a:xfrm>
          <a:prstGeom prst="rect">
            <a:avLst/>
          </a:prstGeom>
        </p:spPr>
      </p:pic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F6BE2BA6-A805-63E4-28AD-ABA586574A92}"/>
              </a:ext>
            </a:extLst>
          </p:cNvPr>
          <p:cNvSpPr txBox="1"/>
          <p:nvPr/>
        </p:nvSpPr>
        <p:spPr>
          <a:xfrm>
            <a:off x="568707" y="32695157"/>
            <a:ext cx="14117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kern="0" dirty="0"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Adding Offset structure on SBG to </a:t>
            </a:r>
            <a:r>
              <a:rPr lang="en-US" altLang="ja-JP" sz="3600" b="1" u="sng" kern="0" dirty="0"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ensure/improve kinematics feasibility</a:t>
            </a:r>
            <a:endParaRPr lang="en-US" sz="3600" b="1" u="sng" kern="0" dirty="0">
              <a:latin typeface="Segoe UI" panose="020B0502040204020203" pitchFamily="34" charset="0"/>
              <a:ea typeface="Meiryo UI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4961EBA-B616-B069-24F9-6A9C435950C2}"/>
              </a:ext>
            </a:extLst>
          </p:cNvPr>
          <p:cNvSpPr txBox="1"/>
          <p:nvPr/>
        </p:nvSpPr>
        <p:spPr>
          <a:xfrm>
            <a:off x="418582" y="4828553"/>
            <a:ext cx="29558271" cy="2216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en-US" altLang="ja-JP" sz="3200" b="1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eveloped a</a:t>
            </a:r>
            <a:r>
              <a:rPr lang="en-US" altLang="ja-JP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n automated design process</a:t>
            </a:r>
            <a:r>
              <a:rPr lang="en-US" altLang="ja-JP" sz="3200" b="1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en-US" altLang="ja-JP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optimize</a:t>
            </a:r>
            <a:r>
              <a:rPr lang="en-US" altLang="ja-JP" sz="3200" b="1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robotic component for ITER Blanket Remote Handling System (BRHS).</a:t>
            </a:r>
            <a:endParaRPr lang="en-US" altLang="ja-JP" sz="3200" b="1" i="0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Integrated automated re-configuration of component geometry, load reduced path-planning, and Bayesian optimization for efficient design iteration.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Optimized the design of the BRHS components with approximately one-tenth the number of iterations compared to the conventional process.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4DE3B864-EF3E-DC4F-49A0-379642633E91}"/>
              </a:ext>
            </a:extLst>
          </p:cNvPr>
          <p:cNvSpPr/>
          <p:nvPr/>
        </p:nvSpPr>
        <p:spPr>
          <a:xfrm>
            <a:off x="16694386" y="39848710"/>
            <a:ext cx="15298640" cy="1077218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ja-JP" altLang="en-US" sz="3600" b="1" kern="0" dirty="0">
                <a:solidFill>
                  <a:srgbClr val="00B050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⇒</a:t>
            </a:r>
            <a:r>
              <a:rPr kumimoji="0" lang="en-US" altLang="ja-JP" sz="3600" b="1" kern="0" dirty="0">
                <a:solidFill>
                  <a:srgbClr val="00B050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Achieves better optimality with fewer iterations.</a:t>
            </a:r>
          </a:p>
        </p:txBody>
      </p:sp>
      <p:sp>
        <p:nvSpPr>
          <p:cNvPr id="66" name="角丸四角形 80">
            <a:extLst>
              <a:ext uri="{FF2B5EF4-FFF2-40B4-BE49-F238E27FC236}">
                <a16:creationId xmlns:a16="http://schemas.microsoft.com/office/drawing/2014/main" id="{083639C8-783C-1766-3689-8146B7CA0F00}"/>
              </a:ext>
            </a:extLst>
          </p:cNvPr>
          <p:cNvSpPr/>
          <p:nvPr/>
        </p:nvSpPr>
        <p:spPr>
          <a:xfrm>
            <a:off x="316216" y="22509135"/>
            <a:ext cx="14680800" cy="18315096"/>
          </a:xfrm>
          <a:prstGeom prst="roundRect">
            <a:avLst>
              <a:gd name="adj" fmla="val 2317"/>
            </a:avLst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5D776ACA-935B-1EFC-20CF-041D10F330AF}"/>
              </a:ext>
            </a:extLst>
          </p:cNvPr>
          <p:cNvSpPr txBox="1"/>
          <p:nvPr/>
        </p:nvSpPr>
        <p:spPr>
          <a:xfrm>
            <a:off x="390316" y="23828795"/>
            <a:ext cx="14786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200" b="1" kern="0" dirty="0">
                <a:latin typeface="+mj-lt"/>
                <a:ea typeface="Meiryo UI" panose="020B0604030504040204" pitchFamily="50" charset="-128"/>
              </a:rPr>
              <a:t> Several design changes caused kinematic challenging areas in SB handling.</a:t>
            </a:r>
            <a:endParaRPr lang="en-US" sz="3200" b="1" kern="0" dirty="0">
              <a:latin typeface="+mj-lt"/>
              <a:ea typeface="Meiryo UI" panose="020B0604030504040204" pitchFamily="50" charset="-128"/>
            </a:endParaRPr>
          </a:p>
        </p:txBody>
      </p: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464E175A-3928-55DD-F31B-514DF79E0C47}"/>
              </a:ext>
            </a:extLst>
          </p:cNvPr>
          <p:cNvSpPr/>
          <p:nvPr/>
        </p:nvSpPr>
        <p:spPr>
          <a:xfrm>
            <a:off x="207839" y="22478537"/>
            <a:ext cx="14238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0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Several</a:t>
            </a:r>
            <a:r>
              <a:rPr lang="ja-JP" altLang="en-US" sz="40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sz="40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Types</a:t>
            </a:r>
            <a:r>
              <a:rPr lang="ja-JP" altLang="en-US" sz="40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sz="40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ja-JP" altLang="en-US" sz="40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sz="40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SBG</a:t>
            </a:r>
            <a:r>
              <a:rPr lang="ja-JP" altLang="en-US" sz="40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sz="40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are required for the BRHS task</a:t>
            </a:r>
          </a:p>
        </p:txBody>
      </p:sp>
      <p:sp>
        <p:nvSpPr>
          <p:cNvPr id="140" name="矢印: 右 139">
            <a:extLst>
              <a:ext uri="{FF2B5EF4-FFF2-40B4-BE49-F238E27FC236}">
                <a16:creationId xmlns:a16="http://schemas.microsoft.com/office/drawing/2014/main" id="{09EB7957-3B88-95BA-6094-148F2F7E1210}"/>
              </a:ext>
            </a:extLst>
          </p:cNvPr>
          <p:cNvSpPr/>
          <p:nvPr/>
        </p:nvSpPr>
        <p:spPr>
          <a:xfrm>
            <a:off x="10449289" y="30980918"/>
            <a:ext cx="750833" cy="3201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44" name="正方形/長方形 143">
            <a:extLst>
              <a:ext uri="{FF2B5EF4-FFF2-40B4-BE49-F238E27FC236}">
                <a16:creationId xmlns:a16="http://schemas.microsoft.com/office/drawing/2014/main" id="{5EC901DC-C37A-326C-C320-165D1229F07E}"/>
              </a:ext>
            </a:extLst>
          </p:cNvPr>
          <p:cNvSpPr/>
          <p:nvPr/>
        </p:nvSpPr>
        <p:spPr>
          <a:xfrm>
            <a:off x="15616470" y="25154981"/>
            <a:ext cx="14238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0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Demonstration and Result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0C16AAF-AEF4-FD50-4EE7-D0D1467CC9BF}"/>
              </a:ext>
            </a:extLst>
          </p:cNvPr>
          <p:cNvSpPr txBox="1"/>
          <p:nvPr/>
        </p:nvSpPr>
        <p:spPr>
          <a:xfrm>
            <a:off x="316216" y="8733603"/>
            <a:ext cx="14680800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BRHS and Shield Block  Gripper (SBG)</a:t>
            </a:r>
          </a:p>
        </p:txBody>
      </p:sp>
      <p:pic>
        <p:nvPicPr>
          <p:cNvPr id="174" name="図 173">
            <a:extLst>
              <a:ext uri="{FF2B5EF4-FFF2-40B4-BE49-F238E27FC236}">
                <a16:creationId xmlns:a16="http://schemas.microsoft.com/office/drawing/2014/main" id="{49D50615-6AED-97B8-CF56-392CAB1FD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71" y="18039829"/>
            <a:ext cx="3558755" cy="3740590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41DB3716-27F2-83DD-91B7-3DD78ABE14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0592" y="18345917"/>
            <a:ext cx="4994148" cy="3143823"/>
          </a:xfrm>
          <a:prstGeom prst="rect">
            <a:avLst/>
          </a:prstGeom>
        </p:spPr>
      </p:pic>
      <p:pic>
        <p:nvPicPr>
          <p:cNvPr id="176" name="図 175">
            <a:extLst>
              <a:ext uri="{FF2B5EF4-FFF2-40B4-BE49-F238E27FC236}">
                <a16:creationId xmlns:a16="http://schemas.microsoft.com/office/drawing/2014/main" id="{09054BB6-1F7E-BB06-C9B9-ACEB94D392F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AFDFD"/>
              </a:clrFrom>
              <a:clrTo>
                <a:srgbClr val="FA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230"/>
          <a:stretch/>
        </p:blipFill>
        <p:spPr>
          <a:xfrm>
            <a:off x="10996174" y="18090928"/>
            <a:ext cx="3128252" cy="3977020"/>
          </a:xfrm>
          <a:custGeom>
            <a:avLst/>
            <a:gdLst>
              <a:gd name="connsiteX0" fmla="*/ 0 w 4145179"/>
              <a:gd name="connsiteY0" fmla="*/ 0 h 5269862"/>
              <a:gd name="connsiteX1" fmla="*/ 4145179 w 4145179"/>
              <a:gd name="connsiteY1" fmla="*/ 0 h 5269862"/>
              <a:gd name="connsiteX2" fmla="*/ 4145179 w 4145179"/>
              <a:gd name="connsiteY2" fmla="*/ 5269862 h 5269862"/>
              <a:gd name="connsiteX3" fmla="*/ 1835750 w 4145179"/>
              <a:gd name="connsiteY3" fmla="*/ 5269862 h 5269862"/>
              <a:gd name="connsiteX4" fmla="*/ 1973446 w 4145179"/>
              <a:gd name="connsiteY4" fmla="*/ 5159060 h 5269862"/>
              <a:gd name="connsiteX5" fmla="*/ 1735321 w 4145179"/>
              <a:gd name="connsiteY5" fmla="*/ 4593910 h 5269862"/>
              <a:gd name="connsiteX6" fmla="*/ 1690871 w 4145179"/>
              <a:gd name="connsiteY6" fmla="*/ 4600260 h 5269862"/>
              <a:gd name="connsiteX7" fmla="*/ 1601971 w 4145179"/>
              <a:gd name="connsiteY7" fmla="*/ 4698685 h 5269862"/>
              <a:gd name="connsiteX8" fmla="*/ 1601971 w 4145179"/>
              <a:gd name="connsiteY8" fmla="*/ 4797110 h 5269862"/>
              <a:gd name="connsiteX9" fmla="*/ 1513071 w 4145179"/>
              <a:gd name="connsiteY9" fmla="*/ 4905060 h 5269862"/>
              <a:gd name="connsiteX10" fmla="*/ 992371 w 4145179"/>
              <a:gd name="connsiteY10" fmla="*/ 4908236 h 5269862"/>
              <a:gd name="connsiteX11" fmla="*/ 865371 w 4145179"/>
              <a:gd name="connsiteY11" fmla="*/ 4819335 h 5269862"/>
              <a:gd name="connsiteX12" fmla="*/ 878071 w 4145179"/>
              <a:gd name="connsiteY12" fmla="*/ 4689160 h 5269862"/>
              <a:gd name="connsiteX13" fmla="*/ 725671 w 4145179"/>
              <a:gd name="connsiteY13" fmla="*/ 4663760 h 5269862"/>
              <a:gd name="connsiteX14" fmla="*/ 433571 w 4145179"/>
              <a:gd name="connsiteY14" fmla="*/ 4651060 h 5269862"/>
              <a:gd name="connsiteX15" fmla="*/ 393420 w 4145179"/>
              <a:gd name="connsiteY15" fmla="*/ 5269862 h 5269862"/>
              <a:gd name="connsiteX16" fmla="*/ 0 w 4145179"/>
              <a:gd name="connsiteY16" fmla="*/ 5269862 h 526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45179" h="5269862">
                <a:moveTo>
                  <a:pt x="0" y="0"/>
                </a:moveTo>
                <a:lnTo>
                  <a:pt x="4145179" y="0"/>
                </a:lnTo>
                <a:lnTo>
                  <a:pt x="4145179" y="5269862"/>
                </a:lnTo>
                <a:lnTo>
                  <a:pt x="1835750" y="5269862"/>
                </a:lnTo>
                <a:lnTo>
                  <a:pt x="1973446" y="5159060"/>
                </a:lnTo>
                <a:lnTo>
                  <a:pt x="1735321" y="4593910"/>
                </a:lnTo>
                <a:lnTo>
                  <a:pt x="1690871" y="4600260"/>
                </a:lnTo>
                <a:lnTo>
                  <a:pt x="1601971" y="4698685"/>
                </a:lnTo>
                <a:lnTo>
                  <a:pt x="1601971" y="4797110"/>
                </a:lnTo>
                <a:lnTo>
                  <a:pt x="1513071" y="4905060"/>
                </a:lnTo>
                <a:lnTo>
                  <a:pt x="992371" y="4908236"/>
                </a:lnTo>
                <a:lnTo>
                  <a:pt x="865371" y="4819335"/>
                </a:lnTo>
                <a:lnTo>
                  <a:pt x="878071" y="4689160"/>
                </a:lnTo>
                <a:lnTo>
                  <a:pt x="725671" y="4663760"/>
                </a:lnTo>
                <a:lnTo>
                  <a:pt x="433571" y="4651060"/>
                </a:lnTo>
                <a:lnTo>
                  <a:pt x="393420" y="5269862"/>
                </a:lnTo>
                <a:lnTo>
                  <a:pt x="0" y="5269862"/>
                </a:lnTo>
                <a:close/>
              </a:path>
            </a:pathLst>
          </a:custGeom>
        </p:spPr>
      </p:pic>
      <p:sp>
        <p:nvSpPr>
          <p:cNvPr id="178" name="右中かっこ 177">
            <a:extLst>
              <a:ext uri="{FF2B5EF4-FFF2-40B4-BE49-F238E27FC236}">
                <a16:creationId xmlns:a16="http://schemas.microsoft.com/office/drawing/2014/main" id="{BC7CA46C-4358-F673-75FA-BE348A122B37}"/>
              </a:ext>
            </a:extLst>
          </p:cNvPr>
          <p:cNvSpPr/>
          <p:nvPr/>
        </p:nvSpPr>
        <p:spPr>
          <a:xfrm>
            <a:off x="4815774" y="18140950"/>
            <a:ext cx="666575" cy="3610801"/>
          </a:xfrm>
          <a:prstGeom prst="rightBrace">
            <a:avLst>
              <a:gd name="adj1" fmla="val 8333"/>
              <a:gd name="adj2" fmla="val 4603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3D88B37A-2EB5-5795-CFBD-E0B94DF71874}"/>
              </a:ext>
            </a:extLst>
          </p:cNvPr>
          <p:cNvSpPr txBox="1"/>
          <p:nvPr/>
        </p:nvSpPr>
        <p:spPr>
          <a:xfrm>
            <a:off x="4943977" y="21715469"/>
            <a:ext cx="5042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b="1" u="sng" kern="0" dirty="0"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SBG for normal SB</a:t>
            </a: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308380F2-020C-7F18-7C66-26B4884313B4}"/>
              </a:ext>
            </a:extLst>
          </p:cNvPr>
          <p:cNvSpPr txBox="1"/>
          <p:nvPr/>
        </p:nvSpPr>
        <p:spPr>
          <a:xfrm>
            <a:off x="372147" y="21720731"/>
            <a:ext cx="552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b="1" u="sng" kern="0" dirty="0"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SB installation</a:t>
            </a:r>
            <a:endParaRPr lang="en-US" sz="3600" b="1" u="sng" kern="0" dirty="0">
              <a:latin typeface="Segoe UI" panose="020B0502040204020203" pitchFamily="34" charset="0"/>
              <a:ea typeface="Meiryo UI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81" name="右中かっこ 180">
            <a:extLst>
              <a:ext uri="{FF2B5EF4-FFF2-40B4-BE49-F238E27FC236}">
                <a16:creationId xmlns:a16="http://schemas.microsoft.com/office/drawing/2014/main" id="{51CA5537-37CC-1ED6-2324-868D0486579A}"/>
              </a:ext>
            </a:extLst>
          </p:cNvPr>
          <p:cNvSpPr/>
          <p:nvPr/>
        </p:nvSpPr>
        <p:spPr>
          <a:xfrm>
            <a:off x="9451079" y="18140950"/>
            <a:ext cx="666575" cy="3610801"/>
          </a:xfrm>
          <a:prstGeom prst="rightBrace">
            <a:avLst>
              <a:gd name="adj1" fmla="val 8333"/>
              <a:gd name="adj2" fmla="val 9626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cxnSp>
        <p:nvCxnSpPr>
          <p:cNvPr id="182" name="直線矢印コネクタ 181">
            <a:extLst>
              <a:ext uri="{FF2B5EF4-FFF2-40B4-BE49-F238E27FC236}">
                <a16:creationId xmlns:a16="http://schemas.microsoft.com/office/drawing/2014/main" id="{1CA0CC02-86C3-F814-20DA-443FCDA79D44}"/>
              </a:ext>
            </a:extLst>
          </p:cNvPr>
          <p:cNvCxnSpPr>
            <a:cxnSpLocks/>
            <a:stCxn id="181" idx="1"/>
          </p:cNvCxnSpPr>
          <p:nvPr/>
        </p:nvCxnSpPr>
        <p:spPr>
          <a:xfrm>
            <a:off x="10117654" y="21616743"/>
            <a:ext cx="1402575" cy="1350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ABC77873-06AA-7783-8C29-7CDE4CDFD84D}"/>
              </a:ext>
            </a:extLst>
          </p:cNvPr>
          <p:cNvSpPr txBox="1"/>
          <p:nvPr/>
        </p:nvSpPr>
        <p:spPr>
          <a:xfrm>
            <a:off x="8598013" y="20584213"/>
            <a:ext cx="282625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Attach SBG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as End-Effector</a:t>
            </a:r>
          </a:p>
        </p:txBody>
      </p:sp>
      <p:sp>
        <p:nvSpPr>
          <p:cNvPr id="191" name="角丸四角形 62">
            <a:extLst>
              <a:ext uri="{FF2B5EF4-FFF2-40B4-BE49-F238E27FC236}">
                <a16:creationId xmlns:a16="http://schemas.microsoft.com/office/drawing/2014/main" id="{38A24AAC-4F75-B7B2-E8B2-78C0C8066B6E}"/>
              </a:ext>
            </a:extLst>
          </p:cNvPr>
          <p:cNvSpPr/>
          <p:nvPr/>
        </p:nvSpPr>
        <p:spPr>
          <a:xfrm>
            <a:off x="316216" y="7808592"/>
            <a:ext cx="14680800" cy="14524109"/>
          </a:xfrm>
          <a:prstGeom prst="roundRect">
            <a:avLst>
              <a:gd name="adj" fmla="val 2686"/>
            </a:avLst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lt"/>
            </a:endParaRPr>
          </a:p>
        </p:txBody>
      </p:sp>
      <p:sp>
        <p:nvSpPr>
          <p:cNvPr id="192" name="正方形/長方形 191">
            <a:extLst>
              <a:ext uri="{FF2B5EF4-FFF2-40B4-BE49-F238E27FC236}">
                <a16:creationId xmlns:a16="http://schemas.microsoft.com/office/drawing/2014/main" id="{E586478C-7542-CF54-D7EA-F1EFCB7C2FCB}"/>
              </a:ext>
            </a:extLst>
          </p:cNvPr>
          <p:cNvSpPr/>
          <p:nvPr/>
        </p:nvSpPr>
        <p:spPr>
          <a:xfrm>
            <a:off x="89386" y="7872761"/>
            <a:ext cx="15050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0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Component Overview</a:t>
            </a:r>
          </a:p>
        </p:txBody>
      </p:sp>
      <p:pic>
        <p:nvPicPr>
          <p:cNvPr id="2" name="Picture 28">
            <a:extLst>
              <a:ext uri="{FF2B5EF4-FFF2-40B4-BE49-F238E27FC236}">
                <a16:creationId xmlns:a16="http://schemas.microsoft.com/office/drawing/2014/main" id="{C3BED764-F507-39F3-66B6-855CCF5BA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17" b="3484"/>
          <a:stretch>
            <a:fillRect/>
          </a:stretch>
        </p:blipFill>
        <p:spPr bwMode="auto">
          <a:xfrm>
            <a:off x="2346223" y="9678321"/>
            <a:ext cx="4489060" cy="403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605088A-3158-4ACA-FFCD-D0C5293F1193}"/>
              </a:ext>
            </a:extLst>
          </p:cNvPr>
          <p:cNvSpPr/>
          <p:nvPr/>
        </p:nvSpPr>
        <p:spPr bwMode="auto">
          <a:xfrm flipH="1">
            <a:off x="5039022" y="11464317"/>
            <a:ext cx="284753" cy="274084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2400" kern="0">
              <a:solidFill>
                <a:srgbClr val="292929"/>
              </a:solidFill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F55A1DE-9504-8D21-9E17-CBE2D63D7C6A}"/>
              </a:ext>
            </a:extLst>
          </p:cNvPr>
          <p:cNvSpPr txBox="1"/>
          <p:nvPr/>
        </p:nvSpPr>
        <p:spPr>
          <a:xfrm>
            <a:off x="8374513" y="13369930"/>
            <a:ext cx="3763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b="1" u="sng" kern="0" dirty="0"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Target</a:t>
            </a:r>
            <a:r>
              <a:rPr lang="ja-JP" altLang="en-US" sz="3600" b="1" u="sng" kern="0" dirty="0"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 </a:t>
            </a:r>
            <a:r>
              <a:rPr lang="en-US" altLang="ja-JP" sz="3600" b="1" u="sng" kern="0" dirty="0"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modules</a:t>
            </a:r>
            <a:endParaRPr lang="en-US" sz="3600" b="1" u="sng" kern="0" dirty="0">
              <a:latin typeface="Segoe UI" panose="020B0502040204020203" pitchFamily="34" charset="0"/>
              <a:ea typeface="Meiryo UI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29" name="Picture 2" descr="C:\Users\Sawamoto\野口さん\20170913_キャプチャー\SB_3.png">
            <a:extLst>
              <a:ext uri="{FF2B5EF4-FFF2-40B4-BE49-F238E27FC236}">
                <a16:creationId xmlns:a16="http://schemas.microsoft.com/office/drawing/2014/main" id="{BB7F16D0-56BA-9928-64BC-7BC96F1A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449289" y="10363113"/>
            <a:ext cx="1936693" cy="222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C:\Users\Sawamoto\野口さん\20170913_キャプチャー\FW_3.png">
            <a:extLst>
              <a:ext uri="{FF2B5EF4-FFF2-40B4-BE49-F238E27FC236}">
                <a16:creationId xmlns:a16="http://schemas.microsoft.com/office/drawing/2014/main" id="{B5D99541-1245-7C41-9D93-CFDA464DD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233022" y="10399849"/>
            <a:ext cx="1512652" cy="202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203D51A0-FC99-D58A-6A86-3EB5C738BE4E}"/>
              </a:ext>
            </a:extLst>
          </p:cNvPr>
          <p:cNvCxnSpPr>
            <a:cxnSpLocks/>
          </p:cNvCxnSpPr>
          <p:nvPr/>
        </p:nvCxnSpPr>
        <p:spPr bwMode="auto">
          <a:xfrm>
            <a:off x="5336776" y="11741254"/>
            <a:ext cx="2476473" cy="691449"/>
          </a:xfrm>
          <a:prstGeom prst="line">
            <a:avLst/>
          </a:prstGeom>
          <a:solidFill>
            <a:srgbClr val="F5F6FA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71D75BC5-E2C2-0606-D2EA-44438E8EF511}"/>
              </a:ext>
            </a:extLst>
          </p:cNvPr>
          <p:cNvCxnSpPr>
            <a:cxnSpLocks/>
          </p:cNvCxnSpPr>
          <p:nvPr/>
        </p:nvCxnSpPr>
        <p:spPr bwMode="auto">
          <a:xfrm flipH="1">
            <a:off x="5332539" y="10134407"/>
            <a:ext cx="2457182" cy="1329910"/>
          </a:xfrm>
          <a:prstGeom prst="line">
            <a:avLst/>
          </a:prstGeom>
          <a:solidFill>
            <a:srgbClr val="F5F6FA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FB3D2DE9-4456-90E1-6ACE-EE2598A18D80}"/>
              </a:ext>
            </a:extLst>
          </p:cNvPr>
          <p:cNvSpPr/>
          <p:nvPr/>
        </p:nvSpPr>
        <p:spPr bwMode="auto">
          <a:xfrm>
            <a:off x="7795117" y="10113534"/>
            <a:ext cx="4862589" cy="2640377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000" kern="0">
              <a:solidFill>
                <a:srgbClr val="292929"/>
              </a:solidFill>
              <a:ea typeface="Meiryo UI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7EF11805-C3A6-E9C2-C677-2AE10F26C5C5}"/>
              </a:ext>
            </a:extLst>
          </p:cNvPr>
          <p:cNvSpPr txBox="1"/>
          <p:nvPr/>
        </p:nvSpPr>
        <p:spPr>
          <a:xfrm>
            <a:off x="10273451" y="12753136"/>
            <a:ext cx="2793119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kern="0" dirty="0">
                <a:solidFill>
                  <a:srgbClr val="292929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Shield Block (SB)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kern="0" dirty="0">
                <a:solidFill>
                  <a:srgbClr val="292929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Max. 4.0 ton</a:t>
            </a:r>
            <a:endParaRPr lang="ja-JP" altLang="en-US" sz="2400" b="1" kern="0" dirty="0">
              <a:solidFill>
                <a:srgbClr val="292929"/>
              </a:solidFill>
              <a:latin typeface="Segoe UI" panose="020B0502040204020203" pitchFamily="34" charset="0"/>
              <a:ea typeface="Meiryo UI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92BD8F8A-6558-2A17-A65A-1578F4B123A1}"/>
              </a:ext>
            </a:extLst>
          </p:cNvPr>
          <p:cNvSpPr txBox="1"/>
          <p:nvPr/>
        </p:nvSpPr>
        <p:spPr>
          <a:xfrm>
            <a:off x="7965649" y="12764840"/>
            <a:ext cx="2307802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kern="0" dirty="0">
                <a:solidFill>
                  <a:srgbClr val="292929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First Wall (FW)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kern="0" dirty="0">
                <a:solidFill>
                  <a:srgbClr val="292929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Max. 1.0 ton</a:t>
            </a:r>
            <a:endParaRPr lang="ja-JP" altLang="en-US" sz="2400" b="1" kern="0" dirty="0">
              <a:solidFill>
                <a:srgbClr val="292929"/>
              </a:solidFill>
              <a:latin typeface="Segoe UI" panose="020B0502040204020203" pitchFamily="34" charset="0"/>
              <a:ea typeface="Meiryo UI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241" name="図 240" descr="屋内, 荷物, 座る, 積み重ね が含まれている画像&#10;&#10;自動的に生成された説明">
            <a:extLst>
              <a:ext uri="{FF2B5EF4-FFF2-40B4-BE49-F238E27FC236}">
                <a16:creationId xmlns:a16="http://schemas.microsoft.com/office/drawing/2014/main" id="{C236254C-778F-1133-86EA-19B1120C1F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41" y="14230837"/>
            <a:ext cx="4358419" cy="3268815"/>
          </a:xfrm>
          <a:prstGeom prst="rect">
            <a:avLst/>
          </a:prstGeom>
        </p:spPr>
      </p:pic>
      <p:grpSp>
        <p:nvGrpSpPr>
          <p:cNvPr id="242" name="グループ化 241">
            <a:extLst>
              <a:ext uri="{FF2B5EF4-FFF2-40B4-BE49-F238E27FC236}">
                <a16:creationId xmlns:a16="http://schemas.microsoft.com/office/drawing/2014/main" id="{9B2BA3F9-DA3A-550B-D82B-A06D9D896616}"/>
              </a:ext>
            </a:extLst>
          </p:cNvPr>
          <p:cNvGrpSpPr/>
          <p:nvPr/>
        </p:nvGrpSpPr>
        <p:grpSpPr>
          <a:xfrm>
            <a:off x="757579" y="13949183"/>
            <a:ext cx="8429835" cy="3591197"/>
            <a:chOff x="5688408" y="8947328"/>
            <a:chExt cx="8429835" cy="3591197"/>
          </a:xfrm>
        </p:grpSpPr>
        <p:pic>
          <p:nvPicPr>
            <p:cNvPr id="243" name="図 242">
              <a:extLst>
                <a:ext uri="{FF2B5EF4-FFF2-40B4-BE49-F238E27FC236}">
                  <a16:creationId xmlns:a16="http://schemas.microsoft.com/office/drawing/2014/main" id="{61434711-467C-D1EC-788C-D65B85137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007" r="7162" b="37676"/>
            <a:stretch/>
          </p:blipFill>
          <p:spPr bwMode="auto">
            <a:xfrm>
              <a:off x="5893355" y="9591756"/>
              <a:ext cx="8224888" cy="29467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44" name="テキスト ボックス 243">
              <a:extLst>
                <a:ext uri="{FF2B5EF4-FFF2-40B4-BE49-F238E27FC236}">
                  <a16:creationId xmlns:a16="http://schemas.microsoft.com/office/drawing/2014/main" id="{F97A1F66-D06D-8A03-35EF-988785063400}"/>
                </a:ext>
              </a:extLst>
            </p:cNvPr>
            <p:cNvSpPr txBox="1"/>
            <p:nvPr/>
          </p:nvSpPr>
          <p:spPr>
            <a:xfrm>
              <a:off x="5688408" y="8947328"/>
              <a:ext cx="30951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3200" b="1">
                  <a:effectLst>
                    <a:glow rad="127000">
                      <a:schemeClr val="bg1"/>
                    </a:glow>
                  </a:effectLst>
                  <a:latin typeface="+mj-lt"/>
                  <a:cs typeface="Times New Roman" panose="02020603050405020304" pitchFamily="18" charset="0"/>
                </a:rPr>
                <a:t>First Wall (FW)</a:t>
              </a:r>
              <a:endParaRPr kumimoji="1" lang="ja-JP" altLang="en-US" sz="3200" b="1">
                <a:effectLst>
                  <a:glow rad="127000">
                    <a:schemeClr val="bg1"/>
                  </a:glo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245" name="直線コネクタ 244">
              <a:extLst>
                <a:ext uri="{FF2B5EF4-FFF2-40B4-BE49-F238E27FC236}">
                  <a16:creationId xmlns:a16="http://schemas.microsoft.com/office/drawing/2014/main" id="{BE965411-9C92-7A81-6DB2-2AF7FD05360A}"/>
                </a:ext>
              </a:extLst>
            </p:cNvPr>
            <p:cNvCxnSpPr>
              <a:cxnSpLocks/>
              <a:stCxn id="244" idx="3"/>
            </p:cNvCxnSpPr>
            <p:nvPr/>
          </p:nvCxnSpPr>
          <p:spPr bwMode="auto">
            <a:xfrm>
              <a:off x="8783588" y="9239716"/>
              <a:ext cx="602744" cy="656077"/>
            </a:xfrm>
            <a:prstGeom prst="line">
              <a:avLst/>
            </a:prstGeom>
            <a:ln w="38100">
              <a:headEnd type="none" w="med" len="med"/>
              <a:tailEnd type="oval" w="med" len="med"/>
            </a:ln>
            <a:effectLst>
              <a:glow rad="254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6" name="テキスト ボックス 245">
              <a:extLst>
                <a:ext uri="{FF2B5EF4-FFF2-40B4-BE49-F238E27FC236}">
                  <a16:creationId xmlns:a16="http://schemas.microsoft.com/office/drawing/2014/main" id="{B1F0CBD3-FE1A-84F9-3B1D-02F795FA9D0F}"/>
                </a:ext>
              </a:extLst>
            </p:cNvPr>
            <p:cNvSpPr txBox="1"/>
            <p:nvPr/>
          </p:nvSpPr>
          <p:spPr>
            <a:xfrm>
              <a:off x="5688408" y="9419932"/>
              <a:ext cx="3086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3200" b="1">
                  <a:effectLst>
                    <a:glow rad="127000">
                      <a:schemeClr val="bg1"/>
                    </a:glow>
                  </a:effectLst>
                  <a:latin typeface="+mj-lt"/>
                  <a:cs typeface="Times New Roman" panose="02020603050405020304" pitchFamily="18" charset="0"/>
                </a:rPr>
                <a:t>Shield Block (SB)</a:t>
              </a:r>
              <a:endParaRPr kumimoji="1" lang="ja-JP" altLang="en-US" sz="3200" b="1">
                <a:effectLst>
                  <a:glow rad="127000">
                    <a:schemeClr val="bg1"/>
                  </a:glo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247" name="直線コネクタ 246">
              <a:extLst>
                <a:ext uri="{FF2B5EF4-FFF2-40B4-BE49-F238E27FC236}">
                  <a16:creationId xmlns:a16="http://schemas.microsoft.com/office/drawing/2014/main" id="{BDCCB42D-9E61-F951-CAC6-F0E669ADB3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725943" y="9639665"/>
              <a:ext cx="215244" cy="186748"/>
            </a:xfrm>
            <a:prstGeom prst="line">
              <a:avLst/>
            </a:prstGeom>
            <a:ln w="38100">
              <a:headEnd type="none" w="med" len="med"/>
              <a:tailEnd type="oval" w="med" len="med"/>
            </a:ln>
            <a:effectLst>
              <a:glow rad="254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9" name="直線コネクタ 248">
              <a:extLst>
                <a:ext uri="{FF2B5EF4-FFF2-40B4-BE49-F238E27FC236}">
                  <a16:creationId xmlns:a16="http://schemas.microsoft.com/office/drawing/2014/main" id="{066806A9-B8FE-E198-533B-FB43C55EC3C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0803664" y="9597993"/>
              <a:ext cx="674874" cy="1385696"/>
            </a:xfrm>
            <a:prstGeom prst="line">
              <a:avLst/>
            </a:prstGeom>
            <a:ln w="38100">
              <a:headEnd type="none" w="med" len="med"/>
              <a:tailEnd type="oval" w="med" len="med"/>
            </a:ln>
            <a:effectLst>
              <a:glow rad="254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0" name="テキスト ボックス 249">
              <a:extLst>
                <a:ext uri="{FF2B5EF4-FFF2-40B4-BE49-F238E27FC236}">
                  <a16:creationId xmlns:a16="http://schemas.microsoft.com/office/drawing/2014/main" id="{15796477-F5D4-A1A9-A04A-CF66C2E61B6F}"/>
                </a:ext>
              </a:extLst>
            </p:cNvPr>
            <p:cNvSpPr txBox="1"/>
            <p:nvPr/>
          </p:nvSpPr>
          <p:spPr>
            <a:xfrm>
              <a:off x="12018611" y="11794287"/>
              <a:ext cx="1256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3200" b="1">
                  <a:effectLst>
                    <a:glow rad="127000">
                      <a:schemeClr val="bg1"/>
                    </a:glow>
                  </a:effectLst>
                  <a:latin typeface="+mj-lt"/>
                  <a:cs typeface="Times New Roman" panose="02020603050405020304" pitchFamily="18" charset="0"/>
                </a:rPr>
                <a:t>Port</a:t>
              </a:r>
              <a:endParaRPr kumimoji="1" lang="ja-JP" altLang="en-US" sz="3200" b="1">
                <a:effectLst>
                  <a:glow rad="127000">
                    <a:schemeClr val="bg1"/>
                  </a:glo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251" name="直線コネクタ 250">
              <a:extLst>
                <a:ext uri="{FF2B5EF4-FFF2-40B4-BE49-F238E27FC236}">
                  <a16:creationId xmlns:a16="http://schemas.microsoft.com/office/drawing/2014/main" id="{3329898B-06ED-5C24-64D2-2F8CE60E972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884140" y="10929849"/>
              <a:ext cx="239015" cy="863903"/>
            </a:xfrm>
            <a:prstGeom prst="line">
              <a:avLst/>
            </a:prstGeom>
            <a:ln w="38100">
              <a:headEnd type="none" w="med" len="med"/>
              <a:tailEnd type="oval" w="med" len="med"/>
            </a:ln>
            <a:effectLst>
              <a:glow rad="254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2" name="テキスト ボックス 251">
              <a:extLst>
                <a:ext uri="{FF2B5EF4-FFF2-40B4-BE49-F238E27FC236}">
                  <a16:creationId xmlns:a16="http://schemas.microsoft.com/office/drawing/2014/main" id="{D5F8FBEE-1F0D-998B-4CE0-58B63F55D669}"/>
                </a:ext>
              </a:extLst>
            </p:cNvPr>
            <p:cNvSpPr txBox="1"/>
            <p:nvPr/>
          </p:nvSpPr>
          <p:spPr>
            <a:xfrm>
              <a:off x="9754326" y="9227590"/>
              <a:ext cx="2932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3200" b="1">
                  <a:effectLst>
                    <a:glow rad="127000">
                      <a:schemeClr val="bg1"/>
                    </a:glow>
                  </a:effectLst>
                  <a:latin typeface="+mj-lt"/>
                  <a:cs typeface="Times New Roman" panose="02020603050405020304" pitchFamily="18" charset="0"/>
                </a:rPr>
                <a:t>Manipulator</a:t>
              </a:r>
              <a:endParaRPr kumimoji="1" lang="ja-JP" altLang="en-US" sz="3200" b="1">
                <a:effectLst>
                  <a:glow rad="127000">
                    <a:schemeClr val="bg1"/>
                  </a:glo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54" name="テキスト ボックス 253">
            <a:extLst>
              <a:ext uri="{FF2B5EF4-FFF2-40B4-BE49-F238E27FC236}">
                <a16:creationId xmlns:a16="http://schemas.microsoft.com/office/drawing/2014/main" id="{F4104EAF-BA4B-4BE1-A57E-208C5C3F9F00}"/>
              </a:ext>
            </a:extLst>
          </p:cNvPr>
          <p:cNvSpPr txBox="1"/>
          <p:nvPr/>
        </p:nvSpPr>
        <p:spPr>
          <a:xfrm>
            <a:off x="9508687" y="17450019"/>
            <a:ext cx="4983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kern="0"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Manipulator</a:t>
            </a:r>
          </a:p>
        </p:txBody>
      </p:sp>
      <p:sp>
        <p:nvSpPr>
          <p:cNvPr id="255" name="四角形: 角を丸くする 254">
            <a:extLst>
              <a:ext uri="{FF2B5EF4-FFF2-40B4-BE49-F238E27FC236}">
                <a16:creationId xmlns:a16="http://schemas.microsoft.com/office/drawing/2014/main" id="{8180D1AC-E8C4-8F6C-7AE9-7A551AD0219E}"/>
              </a:ext>
            </a:extLst>
          </p:cNvPr>
          <p:cNvSpPr/>
          <p:nvPr/>
        </p:nvSpPr>
        <p:spPr>
          <a:xfrm>
            <a:off x="5072594" y="15443761"/>
            <a:ext cx="1108093" cy="154305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6" name="直線矢印コネクタ 255">
            <a:extLst>
              <a:ext uri="{FF2B5EF4-FFF2-40B4-BE49-F238E27FC236}">
                <a16:creationId xmlns:a16="http://schemas.microsoft.com/office/drawing/2014/main" id="{43CA56BA-A31E-9CBC-255F-D2BECA5C152A}"/>
              </a:ext>
            </a:extLst>
          </p:cNvPr>
          <p:cNvCxnSpPr>
            <a:stCxn id="255" idx="3"/>
          </p:cNvCxnSpPr>
          <p:nvPr/>
        </p:nvCxnSpPr>
        <p:spPr>
          <a:xfrm flipV="1">
            <a:off x="6180687" y="16191330"/>
            <a:ext cx="3822554" cy="239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テキスト ボックス 258">
            <a:extLst>
              <a:ext uri="{FF2B5EF4-FFF2-40B4-BE49-F238E27FC236}">
                <a16:creationId xmlns:a16="http://schemas.microsoft.com/office/drawing/2014/main" id="{63AC2C84-5D00-6EF6-4E47-16ADE4E6DD5D}"/>
              </a:ext>
            </a:extLst>
          </p:cNvPr>
          <p:cNvSpPr txBox="1"/>
          <p:nvPr/>
        </p:nvSpPr>
        <p:spPr>
          <a:xfrm>
            <a:off x="235548" y="17450017"/>
            <a:ext cx="9551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kern="0" dirty="0"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Blanket Remote Handling System (BRHS)</a:t>
            </a:r>
          </a:p>
        </p:txBody>
      </p:sp>
      <p:sp>
        <p:nvSpPr>
          <p:cNvPr id="264" name="テキスト ボックス 263">
            <a:extLst>
              <a:ext uri="{FF2B5EF4-FFF2-40B4-BE49-F238E27FC236}">
                <a16:creationId xmlns:a16="http://schemas.microsoft.com/office/drawing/2014/main" id="{80F6A9D2-D47D-8F2B-56F8-67DE2B5360C9}"/>
              </a:ext>
            </a:extLst>
          </p:cNvPr>
          <p:cNvSpPr txBox="1"/>
          <p:nvPr/>
        </p:nvSpPr>
        <p:spPr>
          <a:xfrm>
            <a:off x="12160869" y="14200609"/>
            <a:ext cx="225598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ker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Prototype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F0D753AB-CB0B-B2D1-5EA2-0182C2EE1F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86678" y="24571916"/>
            <a:ext cx="6095676" cy="3200081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C0F1FAFE-BEF7-F509-4077-AD80751D68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889" y="29306352"/>
            <a:ext cx="5474036" cy="3079145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95FB46BF-37A1-FEA7-90CB-DD80A01762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023197" y="29175803"/>
            <a:ext cx="6245223" cy="3200081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BF4430FC-0D2B-7E78-990F-C2CAE0AF99A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74810" y="24580494"/>
            <a:ext cx="5475600" cy="3080249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9F7BC38-7384-739B-999A-10DEAA75215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57"/>
          <a:stretch/>
        </p:blipFill>
        <p:spPr>
          <a:xfrm>
            <a:off x="377273" y="34378227"/>
            <a:ext cx="5326357" cy="3834108"/>
          </a:xfrm>
          <a:prstGeom prst="rect">
            <a:avLst/>
          </a:prstGeom>
        </p:spPr>
      </p:pic>
      <p:pic>
        <p:nvPicPr>
          <p:cNvPr id="101" name="図 100" descr="黒い背景と白い文字のロゴ&#10;&#10;中程度の精度で自動的に生成された説明">
            <a:extLst>
              <a:ext uri="{FF2B5EF4-FFF2-40B4-BE49-F238E27FC236}">
                <a16:creationId xmlns:a16="http://schemas.microsoft.com/office/drawing/2014/main" id="{60A2647F-3EC8-1E62-6349-0341538B715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2"/>
          <a:stretch/>
        </p:blipFill>
        <p:spPr>
          <a:xfrm>
            <a:off x="9745674" y="33267079"/>
            <a:ext cx="3514992" cy="2379611"/>
          </a:xfrm>
          <a:prstGeom prst="rect">
            <a:avLst/>
          </a:prstGeom>
          <a:ln>
            <a:noFill/>
          </a:ln>
        </p:spPr>
      </p:pic>
      <p:cxnSp>
        <p:nvCxnSpPr>
          <p:cNvPr id="104" name="コネクタ: カギ線 103">
            <a:extLst>
              <a:ext uri="{FF2B5EF4-FFF2-40B4-BE49-F238E27FC236}">
                <a16:creationId xmlns:a16="http://schemas.microsoft.com/office/drawing/2014/main" id="{4FF45A8D-8146-6E5E-7E02-58FF28349A17}"/>
              </a:ext>
            </a:extLst>
          </p:cNvPr>
          <p:cNvCxnSpPr>
            <a:cxnSpLocks/>
            <a:stCxn id="41" idx="3"/>
            <a:endCxn id="101" idx="1"/>
          </p:cNvCxnSpPr>
          <p:nvPr/>
        </p:nvCxnSpPr>
        <p:spPr>
          <a:xfrm flipV="1">
            <a:off x="5703630" y="34456885"/>
            <a:ext cx="4042044" cy="1838396"/>
          </a:xfrm>
          <a:prstGeom prst="bentConnector3">
            <a:avLst>
              <a:gd name="adj1" fmla="val 50000"/>
            </a:avLst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コネクタ: カギ線 105">
            <a:extLst>
              <a:ext uri="{FF2B5EF4-FFF2-40B4-BE49-F238E27FC236}">
                <a16:creationId xmlns:a16="http://schemas.microsoft.com/office/drawing/2014/main" id="{F200F51D-65E0-4B56-8F77-5699955B5A36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5703630" y="35593272"/>
            <a:ext cx="6310570" cy="702009"/>
          </a:xfrm>
          <a:prstGeom prst="bentConnector3">
            <a:avLst>
              <a:gd name="adj1" fmla="val 50000"/>
            </a:avLst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0AA0CF1F-F7F6-EAE5-8A19-F6A1E3124157}"/>
              </a:ext>
            </a:extLst>
          </p:cNvPr>
          <p:cNvSpPr/>
          <p:nvPr/>
        </p:nvSpPr>
        <p:spPr>
          <a:xfrm>
            <a:off x="363294" y="39140999"/>
            <a:ext cx="14546779" cy="1784929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ja-JP" sz="3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Which offset geometry is reasonable??</a:t>
            </a:r>
          </a:p>
          <a:p>
            <a:pPr marR="0" lvl="0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ja-JP" altLang="en-US" sz="3200" b="1" kern="0" dirty="0">
                <a:solidFill>
                  <a:schemeClr val="tx2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⇒ </a:t>
            </a:r>
            <a:r>
              <a:rPr kumimoji="0" lang="en-US" altLang="ja-JP" sz="3200" b="1" kern="0" dirty="0">
                <a:solidFill>
                  <a:schemeClr val="tx2"/>
                </a:solidFill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Parameter survey under numerous offset geometry conditions is needed</a:t>
            </a:r>
          </a:p>
        </p:txBody>
      </p:sp>
      <p:cxnSp>
        <p:nvCxnSpPr>
          <p:cNvPr id="121" name="コネクタ: カギ線 120">
            <a:extLst>
              <a:ext uri="{FF2B5EF4-FFF2-40B4-BE49-F238E27FC236}">
                <a16:creationId xmlns:a16="http://schemas.microsoft.com/office/drawing/2014/main" id="{C5CEE5F6-FE40-2343-8EAD-0FBCA2C959AB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5703630" y="36295281"/>
            <a:ext cx="3319122" cy="1527892"/>
          </a:xfrm>
          <a:prstGeom prst="bentConnector3">
            <a:avLst>
              <a:gd name="adj1" fmla="val 50000"/>
            </a:avLst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図 129" descr="設計図&#10;&#10;中程度の精度で自動的に生成された説明">
            <a:extLst>
              <a:ext uri="{FF2B5EF4-FFF2-40B4-BE49-F238E27FC236}">
                <a16:creationId xmlns:a16="http://schemas.microsoft.com/office/drawing/2014/main" id="{947990E6-6C58-B1D1-8832-C8C820421FA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53" y="36755701"/>
            <a:ext cx="3795456" cy="2134944"/>
          </a:xfrm>
          <a:prstGeom prst="rect">
            <a:avLst/>
          </a:prstGeom>
        </p:spPr>
      </p:pic>
      <p:cxnSp>
        <p:nvCxnSpPr>
          <p:cNvPr id="131" name="コネクタ: カギ線 130">
            <a:extLst>
              <a:ext uri="{FF2B5EF4-FFF2-40B4-BE49-F238E27FC236}">
                <a16:creationId xmlns:a16="http://schemas.microsoft.com/office/drawing/2014/main" id="{F5F4D2DF-D136-7472-1048-A3E6E13EFF35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5703630" y="36295281"/>
            <a:ext cx="6348040" cy="2938552"/>
          </a:xfrm>
          <a:prstGeom prst="bentConnector3">
            <a:avLst>
              <a:gd name="adj1" fmla="val 26533"/>
            </a:avLst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" name="図 135" descr="ダイアグラム, 設計図&#10;&#10;自動的に生成された説明">
            <a:extLst>
              <a:ext uri="{FF2B5EF4-FFF2-40B4-BE49-F238E27FC236}">
                <a16:creationId xmlns:a16="http://schemas.microsoft.com/office/drawing/2014/main" id="{F45832A7-2902-7A17-3D41-0DA0AF04E0F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578" y="37773549"/>
            <a:ext cx="4558082" cy="2563921"/>
          </a:xfrm>
          <a:prstGeom prst="rect">
            <a:avLst/>
          </a:prstGeom>
        </p:spPr>
      </p:pic>
      <p:pic>
        <p:nvPicPr>
          <p:cNvPr id="138" name="図 137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58592442-1AF7-E5FA-07BC-78C18C39A23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275" y="34119048"/>
            <a:ext cx="3521698" cy="1980955"/>
          </a:xfrm>
          <a:prstGeom prst="rect">
            <a:avLst/>
          </a:prstGeom>
        </p:spPr>
      </p:pic>
      <p:cxnSp>
        <p:nvCxnSpPr>
          <p:cNvPr id="139" name="コネクタ: カギ線 138">
            <a:extLst>
              <a:ext uri="{FF2B5EF4-FFF2-40B4-BE49-F238E27FC236}">
                <a16:creationId xmlns:a16="http://schemas.microsoft.com/office/drawing/2014/main" id="{67DD44EB-5F42-2BE1-72AE-678072098DF1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5703630" y="36295281"/>
            <a:ext cx="6538709" cy="277802"/>
          </a:xfrm>
          <a:prstGeom prst="bentConnector3">
            <a:avLst>
              <a:gd name="adj1" fmla="val 50000"/>
            </a:avLst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" name="図 146" descr="ダイアグラム, 設計図&#10;&#10;自動的に生成された説明">
            <a:extLst>
              <a:ext uri="{FF2B5EF4-FFF2-40B4-BE49-F238E27FC236}">
                <a16:creationId xmlns:a16="http://schemas.microsoft.com/office/drawing/2014/main" id="{7ADBEAE0-B634-299C-0C0A-3551EC35DC6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60" y="35854958"/>
            <a:ext cx="3650317" cy="2053304"/>
          </a:xfrm>
          <a:prstGeom prst="rect">
            <a:avLst/>
          </a:prstGeom>
        </p:spPr>
      </p:pic>
      <p:sp>
        <p:nvSpPr>
          <p:cNvPr id="153" name="正方形/長方形 152">
            <a:extLst>
              <a:ext uri="{FF2B5EF4-FFF2-40B4-BE49-F238E27FC236}">
                <a16:creationId xmlns:a16="http://schemas.microsoft.com/office/drawing/2014/main" id="{6B8E59CF-A625-4398-525C-22D50C5FA1E5}"/>
              </a:ext>
            </a:extLst>
          </p:cNvPr>
          <p:cNvSpPr/>
          <p:nvPr/>
        </p:nvSpPr>
        <p:spPr>
          <a:xfrm>
            <a:off x="1256531" y="37907709"/>
            <a:ext cx="5138866" cy="1509343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ctr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ja-JP" sz="3600" b="1" kern="0" dirty="0"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Original, No offset</a:t>
            </a:r>
            <a:endParaRPr kumimoji="0" lang="en-US" altLang="ja-JP" sz="2400" b="1" kern="0" dirty="0">
              <a:solidFill>
                <a:srgbClr val="1F497D"/>
              </a:solidFill>
              <a:latin typeface="Segoe UI" panose="020B0502040204020203" pitchFamily="34" charset="0"/>
              <a:ea typeface="Meiryo UI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AA9C1FFC-8738-1DB2-4AA2-079BBE904123}"/>
              </a:ext>
            </a:extLst>
          </p:cNvPr>
          <p:cNvSpPr txBox="1"/>
          <p:nvPr/>
        </p:nvSpPr>
        <p:spPr>
          <a:xfrm>
            <a:off x="316216" y="27899929"/>
            <a:ext cx="14680800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Adding “Offset” structure to SBG</a:t>
            </a:r>
          </a:p>
        </p:txBody>
      </p:sp>
      <p:pic>
        <p:nvPicPr>
          <p:cNvPr id="12" name="図 11" descr="グラフ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BB2960A3-B670-5934-51C9-C8904F4A58E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137" y="30624736"/>
            <a:ext cx="4367496" cy="3330075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15BCBBA-508D-A2CF-AB07-0D2FBB18A56A}"/>
              </a:ext>
            </a:extLst>
          </p:cNvPr>
          <p:cNvGrpSpPr/>
          <p:nvPr/>
        </p:nvGrpSpPr>
        <p:grpSpPr>
          <a:xfrm>
            <a:off x="18246455" y="30286642"/>
            <a:ext cx="8638285" cy="402871"/>
            <a:chOff x="2282230" y="1597526"/>
            <a:chExt cx="12474388" cy="581778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D9CDDE28-31C8-C0E0-1255-396A7B2B43C5}"/>
                </a:ext>
              </a:extLst>
            </p:cNvPr>
            <p:cNvSpPr/>
            <p:nvPr/>
          </p:nvSpPr>
          <p:spPr>
            <a:xfrm>
              <a:off x="2282230" y="1597526"/>
              <a:ext cx="12474388" cy="532141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メイリオ"/>
                <a:cs typeface="+mn-cs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1AE32485-E6DE-0A6E-146F-016E38C61D13}"/>
                </a:ext>
              </a:extLst>
            </p:cNvPr>
            <p:cNvSpPr txBox="1"/>
            <p:nvPr/>
          </p:nvSpPr>
          <p:spPr>
            <a:xfrm>
              <a:off x="3216868" y="1685211"/>
              <a:ext cx="1417162" cy="488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altLang="ja-JP" sz="1600" dirty="0">
                  <a:solidFill>
                    <a:prstClr val="black"/>
                  </a:solidFill>
                  <a:latin typeface="Arial"/>
                </a:rPr>
                <a:t>Samples</a:t>
              </a:r>
              <a:endParaRPr lang="ja-JP" altLang="en-US" sz="16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0DB49DE6-ACFF-0CBC-536E-2AEB5054C55B}"/>
                </a:ext>
              </a:extLst>
            </p:cNvPr>
            <p:cNvSpPr txBox="1"/>
            <p:nvPr/>
          </p:nvSpPr>
          <p:spPr>
            <a:xfrm>
              <a:off x="5267872" y="1690405"/>
              <a:ext cx="1468089" cy="488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altLang="ja-JP" sz="1600">
                  <a:solidFill>
                    <a:prstClr val="black"/>
                  </a:solidFill>
                  <a:latin typeface="Arial"/>
                </a:rPr>
                <a:t>Minimum</a:t>
              </a:r>
              <a:endParaRPr lang="ja-JP" altLang="en-US" sz="16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3B4175F9-C1C7-94D5-74FB-540AF752B5A3}"/>
                </a:ext>
              </a:extLst>
            </p:cNvPr>
            <p:cNvSpPr txBox="1"/>
            <p:nvPr/>
          </p:nvSpPr>
          <p:spPr>
            <a:xfrm>
              <a:off x="7587518" y="1685211"/>
              <a:ext cx="6827005" cy="488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altLang="ja-JP" sz="1600">
                  <a:solidFill>
                    <a:prstClr val="black"/>
                  </a:solidFill>
                  <a:latin typeface="Arial"/>
                </a:rPr>
                <a:t>Covariant ellipse (2σ) of the best 10 % of samples</a:t>
              </a:r>
              <a:endParaRPr lang="ja-JP" altLang="en-US" sz="1600">
                <a:solidFill>
                  <a:prstClr val="black"/>
                </a:solidFill>
                <a:latin typeface="Arial"/>
              </a:endParaRPr>
            </a:p>
          </p:txBody>
        </p: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2D597950-A6CB-F1DE-0AF7-5559CEC75BF0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16" y="1869877"/>
              <a:ext cx="759403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</p:cxn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AC0D2A7C-073F-678D-3678-3D155C2BC1BE}"/>
                </a:ext>
              </a:extLst>
            </p:cNvPr>
            <p:cNvSpPr/>
            <p:nvPr/>
          </p:nvSpPr>
          <p:spPr>
            <a:xfrm flipH="1">
              <a:off x="2841443" y="1791936"/>
              <a:ext cx="155881" cy="155881"/>
            </a:xfrm>
            <a:prstGeom prst="ellipse">
              <a:avLst/>
            </a:prstGeom>
            <a:solidFill>
              <a:srgbClr val="20938C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メイリオ"/>
                <a:cs typeface="+mn-cs"/>
              </a:endParaRPr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F6BE2377-35CC-F61C-463E-CF95A0A5A49C}"/>
                </a:ext>
              </a:extLst>
            </p:cNvPr>
            <p:cNvSpPr/>
            <p:nvPr/>
          </p:nvSpPr>
          <p:spPr>
            <a:xfrm flipH="1">
              <a:off x="4866106" y="1751143"/>
              <a:ext cx="237468" cy="237468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メイリオ"/>
                <a:cs typeface="+mn-cs"/>
              </a:endParaRPr>
            </a:p>
          </p:txBody>
        </p:sp>
      </p:grpSp>
      <p:sp>
        <p:nvSpPr>
          <p:cNvPr id="23" name="矢印: 右 22">
            <a:extLst>
              <a:ext uri="{FF2B5EF4-FFF2-40B4-BE49-F238E27FC236}">
                <a16:creationId xmlns:a16="http://schemas.microsoft.com/office/drawing/2014/main" id="{A6162A1A-5922-2B30-0BD4-1D245641A5C7}"/>
              </a:ext>
            </a:extLst>
          </p:cNvPr>
          <p:cNvSpPr/>
          <p:nvPr/>
        </p:nvSpPr>
        <p:spPr bwMode="auto">
          <a:xfrm>
            <a:off x="23019361" y="31981996"/>
            <a:ext cx="422031" cy="307777"/>
          </a:xfrm>
          <a:prstGeom prst="rightArrow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kumimoji="1" lang="ja-JP" altLang="en-US" sz="2000">
              <a:latin typeface="+mn-lt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7568C4BF-3DC6-1A9F-FFFD-164C6AEB499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t="16371" r="19255" b="3868"/>
          <a:stretch>
            <a:fillRect/>
          </a:stretch>
        </p:blipFill>
        <p:spPr>
          <a:xfrm>
            <a:off x="23384689" y="30935790"/>
            <a:ext cx="3827984" cy="2673244"/>
          </a:xfrm>
          <a:prstGeom prst="rect">
            <a:avLst/>
          </a:prstGeom>
        </p:spPr>
      </p:pic>
      <p:sp>
        <p:nvSpPr>
          <p:cNvPr id="164" name="四角形: 角を丸くする 163">
            <a:extLst>
              <a:ext uri="{FF2B5EF4-FFF2-40B4-BE49-F238E27FC236}">
                <a16:creationId xmlns:a16="http://schemas.microsoft.com/office/drawing/2014/main" id="{6B0DF59D-D319-89AE-8B2B-51711C68B842}"/>
              </a:ext>
            </a:extLst>
          </p:cNvPr>
          <p:cNvSpPr/>
          <p:nvPr/>
        </p:nvSpPr>
        <p:spPr>
          <a:xfrm>
            <a:off x="18885186" y="10531751"/>
            <a:ext cx="2364103" cy="930206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kumimoji="0" lang="en-US" altLang="ja-JP" sz="2400" kern="0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3D model reconfiguration</a:t>
            </a:r>
            <a:endParaRPr kumimoji="0" lang="ja-JP" altLang="en-US" sz="2400" kern="0" dirty="0">
              <a:solidFill>
                <a:prstClr val="black"/>
              </a:solidFill>
              <a:latin typeface="Segoe UI" panose="020B0502040204020203" pitchFamily="34" charset="0"/>
              <a:ea typeface="メイリオ"/>
              <a:cs typeface="Segoe UI" panose="020B0502040204020203" pitchFamily="34" charset="0"/>
            </a:endParaRPr>
          </a:p>
        </p:txBody>
      </p:sp>
      <p:sp>
        <p:nvSpPr>
          <p:cNvPr id="165" name="四角形: 角を丸くする 164">
            <a:extLst>
              <a:ext uri="{FF2B5EF4-FFF2-40B4-BE49-F238E27FC236}">
                <a16:creationId xmlns:a16="http://schemas.microsoft.com/office/drawing/2014/main" id="{6FA88D99-7774-0783-40F8-FBBE4E189F36}"/>
              </a:ext>
            </a:extLst>
          </p:cNvPr>
          <p:cNvSpPr/>
          <p:nvPr/>
        </p:nvSpPr>
        <p:spPr>
          <a:xfrm>
            <a:off x="21396550" y="10536113"/>
            <a:ext cx="2771550" cy="925844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kumimoji="0" lang="en-US" altLang="ja-JP" sz="2400" kern="0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Kinematics model reconfiguration</a:t>
            </a:r>
            <a:endParaRPr kumimoji="0" lang="ja-JP" altLang="en-US" sz="2400" kern="0" dirty="0">
              <a:solidFill>
                <a:prstClr val="black"/>
              </a:solidFill>
              <a:latin typeface="Segoe UI" panose="020B0502040204020203" pitchFamily="34" charset="0"/>
              <a:ea typeface="メイリオ"/>
              <a:cs typeface="Segoe UI" panose="020B0502040204020203" pitchFamily="34" charset="0"/>
            </a:endParaRPr>
          </a:p>
        </p:txBody>
      </p:sp>
      <p:sp>
        <p:nvSpPr>
          <p:cNvPr id="166" name="四角形: 角を丸くする 165">
            <a:extLst>
              <a:ext uri="{FF2B5EF4-FFF2-40B4-BE49-F238E27FC236}">
                <a16:creationId xmlns:a16="http://schemas.microsoft.com/office/drawing/2014/main" id="{17E71A8F-E8AE-6A8F-9811-603E5EC64997}"/>
              </a:ext>
            </a:extLst>
          </p:cNvPr>
          <p:cNvSpPr/>
          <p:nvPr/>
        </p:nvSpPr>
        <p:spPr>
          <a:xfrm>
            <a:off x="24343706" y="10531751"/>
            <a:ext cx="1952033" cy="930206"/>
          </a:xfrm>
          <a:prstGeom prst="roundRect">
            <a:avLst/>
          </a:prstGeom>
          <a:solidFill>
            <a:srgbClr val="BF00B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kumimoji="0" lang="en-US" altLang="ja-JP" sz="2400" b="1" kern="0" dirty="0">
                <a:solidFill>
                  <a:srgbClr val="FFFFFF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Kinematics assessment</a:t>
            </a:r>
            <a:endParaRPr kumimoji="0" lang="ja-JP" altLang="en-US" sz="2400" b="1" kern="0" dirty="0">
              <a:solidFill>
                <a:srgbClr val="FFFFFF"/>
              </a:solidFill>
              <a:latin typeface="Segoe UI" panose="020B0502040204020203" pitchFamily="34" charset="0"/>
              <a:ea typeface="メイリオ"/>
              <a:cs typeface="Segoe UI" panose="020B0502040204020203" pitchFamily="34" charset="0"/>
            </a:endParaRPr>
          </a:p>
        </p:txBody>
      </p:sp>
      <p:cxnSp>
        <p:nvCxnSpPr>
          <p:cNvPr id="169" name="コネクタ: カギ線 168">
            <a:extLst>
              <a:ext uri="{FF2B5EF4-FFF2-40B4-BE49-F238E27FC236}">
                <a16:creationId xmlns:a16="http://schemas.microsoft.com/office/drawing/2014/main" id="{E1423F12-6878-9AAC-3FDC-C5DD66B8D91C}"/>
              </a:ext>
            </a:extLst>
          </p:cNvPr>
          <p:cNvCxnSpPr>
            <a:cxnSpLocks/>
            <a:stCxn id="166" idx="0"/>
            <a:endCxn id="164" idx="0"/>
          </p:cNvCxnSpPr>
          <p:nvPr/>
        </p:nvCxnSpPr>
        <p:spPr>
          <a:xfrm rot="16200000" flipV="1">
            <a:off x="22693481" y="7905508"/>
            <a:ext cx="12700" cy="5252485"/>
          </a:xfrm>
          <a:prstGeom prst="bentConnector3">
            <a:avLst>
              <a:gd name="adj1" fmla="val 4399984"/>
            </a:avLst>
          </a:prstGeom>
          <a:noFill/>
          <a:ln w="57150" cap="flat" cmpd="sng" algn="ctr">
            <a:solidFill>
              <a:srgbClr val="00BFB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0" name="四角形: 角を丸くする 169">
            <a:extLst>
              <a:ext uri="{FF2B5EF4-FFF2-40B4-BE49-F238E27FC236}">
                <a16:creationId xmlns:a16="http://schemas.microsoft.com/office/drawing/2014/main" id="{AB820C8F-15CB-B7BF-F21E-DD752BD165C6}"/>
              </a:ext>
            </a:extLst>
          </p:cNvPr>
          <p:cNvSpPr/>
          <p:nvPr/>
        </p:nvSpPr>
        <p:spPr>
          <a:xfrm>
            <a:off x="20323310" y="9666538"/>
            <a:ext cx="4624126" cy="381959"/>
          </a:xfrm>
          <a:prstGeom prst="roundRect">
            <a:avLst/>
          </a:prstGeom>
          <a:solidFill>
            <a:srgbClr val="00BFBF"/>
          </a:solidFill>
          <a:ln w="19050" cap="flat" cmpd="sng" algn="ctr">
            <a:solidFill>
              <a:srgbClr val="00BFB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kumimoji="0" lang="en-US" altLang="ja-JP" sz="2400" b="1" kern="0" dirty="0">
                <a:solidFill>
                  <a:srgbClr val="FFFFFF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Design parameter update</a:t>
            </a: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AA0EBD1C-99B5-3FC2-33AC-4BE2861F1B5F}"/>
              </a:ext>
            </a:extLst>
          </p:cNvPr>
          <p:cNvSpPr txBox="1"/>
          <p:nvPr/>
        </p:nvSpPr>
        <p:spPr>
          <a:xfrm>
            <a:off x="22046865" y="11468308"/>
            <a:ext cx="4285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b="1" dirty="0">
                <a:solidFill>
                  <a:srgbClr val="BF00BF"/>
                </a:solidFill>
                <a:latin typeface="Segoe UI"/>
                <a:ea typeface="メイリオ"/>
              </a:rPr>
              <a:t>Load reduced path-planning</a:t>
            </a:r>
            <a:endParaRPr lang="ja-JP" altLang="en-US" sz="2400" b="1" dirty="0">
              <a:solidFill>
                <a:srgbClr val="BF00BF"/>
              </a:solidFill>
              <a:latin typeface="Segoe UI"/>
              <a:ea typeface="メイリオ"/>
            </a:endParaRPr>
          </a:p>
        </p:txBody>
      </p:sp>
      <p:cxnSp>
        <p:nvCxnSpPr>
          <p:cNvPr id="183" name="直線矢印コネクタ 182">
            <a:extLst>
              <a:ext uri="{FF2B5EF4-FFF2-40B4-BE49-F238E27FC236}">
                <a16:creationId xmlns:a16="http://schemas.microsoft.com/office/drawing/2014/main" id="{A67D413D-8A00-56D5-5E4F-A2933FC6CEBB}"/>
              </a:ext>
            </a:extLst>
          </p:cNvPr>
          <p:cNvCxnSpPr>
            <a:cxnSpLocks/>
            <a:stCxn id="166" idx="3"/>
            <a:endCxn id="194" idx="1"/>
          </p:cNvCxnSpPr>
          <p:nvPr/>
        </p:nvCxnSpPr>
        <p:spPr>
          <a:xfrm>
            <a:off x="26295739" y="10996854"/>
            <a:ext cx="768452" cy="2152"/>
          </a:xfrm>
          <a:prstGeom prst="straightConnector1">
            <a:avLst/>
          </a:prstGeom>
          <a:noFill/>
          <a:ln w="57150" cap="flat" cmpd="sng" algn="ctr">
            <a:solidFill>
              <a:srgbClr val="0E2841">
                <a:lumMod val="50000"/>
                <a:lumOff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84" name="四角形: 角を丸くする 183">
            <a:extLst>
              <a:ext uri="{FF2B5EF4-FFF2-40B4-BE49-F238E27FC236}">
                <a16:creationId xmlns:a16="http://schemas.microsoft.com/office/drawing/2014/main" id="{185B264E-423F-2ED3-2505-DE0902E74550}"/>
              </a:ext>
            </a:extLst>
          </p:cNvPr>
          <p:cNvSpPr/>
          <p:nvPr/>
        </p:nvSpPr>
        <p:spPr bwMode="auto">
          <a:xfrm flipV="1">
            <a:off x="18792899" y="9563210"/>
            <a:ext cx="7684948" cy="2466976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914400"/>
            <a:endParaRPr lang="ja-JP" altLang="en-US" sz="2000">
              <a:solidFill>
                <a:srgbClr val="292929"/>
              </a:solidFill>
              <a:latin typeface="Segoe UI"/>
              <a:ea typeface="メイリオ"/>
            </a:endParaRPr>
          </a:p>
        </p:txBody>
      </p:sp>
      <p:cxnSp>
        <p:nvCxnSpPr>
          <p:cNvPr id="190" name="直線矢印コネクタ 189">
            <a:extLst>
              <a:ext uri="{FF2B5EF4-FFF2-40B4-BE49-F238E27FC236}">
                <a16:creationId xmlns:a16="http://schemas.microsoft.com/office/drawing/2014/main" id="{441B4A49-ACB7-631F-DF4A-7CE43E387853}"/>
              </a:ext>
            </a:extLst>
          </p:cNvPr>
          <p:cNvCxnSpPr>
            <a:cxnSpLocks/>
            <a:stCxn id="164" idx="3"/>
            <a:endCxn id="165" idx="1"/>
          </p:cNvCxnSpPr>
          <p:nvPr/>
        </p:nvCxnSpPr>
        <p:spPr>
          <a:xfrm>
            <a:off x="21249289" y="10996854"/>
            <a:ext cx="147261" cy="2181"/>
          </a:xfrm>
          <a:prstGeom prst="straightConnector1">
            <a:avLst/>
          </a:prstGeom>
          <a:noFill/>
          <a:ln w="57150" cap="flat" cmpd="sng" algn="ctr">
            <a:solidFill>
              <a:srgbClr val="0E2841">
                <a:lumMod val="50000"/>
                <a:lumOff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93" name="四角形: 角を丸くする 192">
            <a:extLst>
              <a:ext uri="{FF2B5EF4-FFF2-40B4-BE49-F238E27FC236}">
                <a16:creationId xmlns:a16="http://schemas.microsoft.com/office/drawing/2014/main" id="{376DE555-78B7-A8E1-F14B-2F7B4786A3D1}"/>
              </a:ext>
            </a:extLst>
          </p:cNvPr>
          <p:cNvSpPr/>
          <p:nvPr/>
        </p:nvSpPr>
        <p:spPr>
          <a:xfrm>
            <a:off x="15356157" y="10525400"/>
            <a:ext cx="3108882" cy="930206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6F6F6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kumimoji="0" lang="en-US" altLang="ja-JP" sz="2400" b="1" kern="0" dirty="0">
                <a:solidFill>
                  <a:srgbClr val="292929">
                    <a:lumMod val="90000"/>
                    <a:lumOff val="10000"/>
                  </a:srgbClr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Conceptualization</a:t>
            </a:r>
            <a:endParaRPr kumimoji="0" lang="ja-JP" altLang="en-US" sz="2400" b="1" kern="0" dirty="0">
              <a:solidFill>
                <a:srgbClr val="292929">
                  <a:lumMod val="90000"/>
                  <a:lumOff val="10000"/>
                </a:srgbClr>
              </a:solidFill>
              <a:latin typeface="Segoe UI" panose="020B0502040204020203" pitchFamily="34" charset="0"/>
              <a:ea typeface="メイリオ"/>
              <a:cs typeface="Segoe UI" panose="020B0502040204020203" pitchFamily="34" charset="0"/>
            </a:endParaRPr>
          </a:p>
        </p:txBody>
      </p:sp>
      <p:sp>
        <p:nvSpPr>
          <p:cNvPr id="194" name="四角形: 角を丸くする 193">
            <a:extLst>
              <a:ext uri="{FF2B5EF4-FFF2-40B4-BE49-F238E27FC236}">
                <a16:creationId xmlns:a16="http://schemas.microsoft.com/office/drawing/2014/main" id="{C7BEF52E-E215-0821-7113-3B5816BBE59A}"/>
              </a:ext>
            </a:extLst>
          </p:cNvPr>
          <p:cNvSpPr/>
          <p:nvPr/>
        </p:nvSpPr>
        <p:spPr>
          <a:xfrm>
            <a:off x="27064191" y="10533903"/>
            <a:ext cx="2791155" cy="930206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6F6F6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kumimoji="0" lang="en-US" altLang="ja-JP" sz="2400" b="1" kern="0" dirty="0">
                <a:solidFill>
                  <a:srgbClr val="292929">
                    <a:lumMod val="90000"/>
                    <a:lumOff val="10000"/>
                  </a:srgbClr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Detailed design</a:t>
            </a:r>
            <a:endParaRPr kumimoji="0" lang="ja-JP" altLang="en-US" sz="2400" b="1" kern="0" dirty="0">
              <a:solidFill>
                <a:srgbClr val="292929">
                  <a:lumMod val="90000"/>
                  <a:lumOff val="10000"/>
                </a:srgbClr>
              </a:solidFill>
              <a:latin typeface="Segoe UI" panose="020B0502040204020203" pitchFamily="34" charset="0"/>
              <a:ea typeface="メイリオ"/>
              <a:cs typeface="Segoe UI" panose="020B0502040204020203" pitchFamily="34" charset="0"/>
            </a:endParaRPr>
          </a:p>
        </p:txBody>
      </p:sp>
      <p:pic>
        <p:nvPicPr>
          <p:cNvPr id="197" name="図 196">
            <a:extLst>
              <a:ext uri="{FF2B5EF4-FFF2-40B4-BE49-F238E27FC236}">
                <a16:creationId xmlns:a16="http://schemas.microsoft.com/office/drawing/2014/main" id="{2DB0D24F-27B2-6C3D-66C7-37263CBCBB3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530739" y="12237026"/>
            <a:ext cx="3587186" cy="1898201"/>
          </a:xfrm>
          <a:prstGeom prst="rect">
            <a:avLst/>
          </a:prstGeom>
        </p:spPr>
      </p:pic>
      <p:pic>
        <p:nvPicPr>
          <p:cNvPr id="198" name="図 197">
            <a:extLst>
              <a:ext uri="{FF2B5EF4-FFF2-40B4-BE49-F238E27FC236}">
                <a16:creationId xmlns:a16="http://schemas.microsoft.com/office/drawing/2014/main" id="{4D2DF8A7-DB1E-596F-9DCB-793FE97640BE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b="47926"/>
          <a:stretch>
            <a:fillRect/>
          </a:stretch>
        </p:blipFill>
        <p:spPr>
          <a:xfrm>
            <a:off x="16368713" y="12990817"/>
            <a:ext cx="2328253" cy="1141246"/>
          </a:xfrm>
          <a:prstGeom prst="rect">
            <a:avLst/>
          </a:prstGeom>
        </p:spPr>
      </p:pic>
      <p:sp>
        <p:nvSpPr>
          <p:cNvPr id="199" name="四角形: 角を丸くする 198">
            <a:extLst>
              <a:ext uri="{FF2B5EF4-FFF2-40B4-BE49-F238E27FC236}">
                <a16:creationId xmlns:a16="http://schemas.microsoft.com/office/drawing/2014/main" id="{66A3D25A-6468-32E7-158B-2E706B866F70}"/>
              </a:ext>
            </a:extLst>
          </p:cNvPr>
          <p:cNvSpPr/>
          <p:nvPr/>
        </p:nvSpPr>
        <p:spPr>
          <a:xfrm>
            <a:off x="17646595" y="14070095"/>
            <a:ext cx="4720316" cy="592179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kumimoji="0" lang="ja-JP" altLang="en-US" sz="2000" b="1" kern="0" dirty="0">
                <a:solidFill>
                  <a:srgbClr val="FF0000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✘ </a:t>
            </a:r>
            <a:r>
              <a:rPr kumimoji="0" lang="en-US" altLang="ja-JP" sz="2000" b="1" kern="0" dirty="0">
                <a:solidFill>
                  <a:srgbClr val="FF0000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Limited number of exploration</a:t>
            </a:r>
          </a:p>
        </p:txBody>
      </p:sp>
      <p:sp>
        <p:nvSpPr>
          <p:cNvPr id="200" name="四角形: 角を丸くする 199">
            <a:extLst>
              <a:ext uri="{FF2B5EF4-FFF2-40B4-BE49-F238E27FC236}">
                <a16:creationId xmlns:a16="http://schemas.microsoft.com/office/drawing/2014/main" id="{1BBDC054-3F6F-7BF0-F6D4-F35510FB227A}"/>
              </a:ext>
            </a:extLst>
          </p:cNvPr>
          <p:cNvSpPr/>
          <p:nvPr/>
        </p:nvSpPr>
        <p:spPr>
          <a:xfrm>
            <a:off x="25319722" y="14053176"/>
            <a:ext cx="3767433" cy="604823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kumimoji="0" lang="ja-JP" altLang="en-US" sz="2000" b="1" kern="0" dirty="0">
                <a:solidFill>
                  <a:srgbClr val="00B050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✓ </a:t>
            </a:r>
            <a:r>
              <a:rPr kumimoji="0" lang="en-US" altLang="ja-JP" sz="2000" b="1" kern="0" dirty="0">
                <a:solidFill>
                  <a:srgbClr val="00B050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Extensive exploration</a:t>
            </a:r>
            <a:endParaRPr kumimoji="0" lang="ja-JP" altLang="en-US" sz="2000" b="1" kern="0" dirty="0">
              <a:solidFill>
                <a:srgbClr val="00B050"/>
              </a:solidFill>
              <a:latin typeface="Segoe UI" panose="020B0502040204020203" pitchFamily="34" charset="0"/>
              <a:ea typeface="メイリオ"/>
              <a:cs typeface="Segoe UI" panose="020B0502040204020203" pitchFamily="34" charset="0"/>
            </a:endParaRPr>
          </a:p>
        </p:txBody>
      </p:sp>
      <p:grpSp>
        <p:nvGrpSpPr>
          <p:cNvPr id="202" name="グループ化 201">
            <a:extLst>
              <a:ext uri="{FF2B5EF4-FFF2-40B4-BE49-F238E27FC236}">
                <a16:creationId xmlns:a16="http://schemas.microsoft.com/office/drawing/2014/main" id="{43C66BA7-5A39-689B-1067-2528A114F6AC}"/>
              </a:ext>
            </a:extLst>
          </p:cNvPr>
          <p:cNvGrpSpPr/>
          <p:nvPr/>
        </p:nvGrpSpPr>
        <p:grpSpPr>
          <a:xfrm>
            <a:off x="15381835" y="16264932"/>
            <a:ext cx="4473764" cy="4199750"/>
            <a:chOff x="315143" y="3429000"/>
            <a:chExt cx="4477590" cy="4203341"/>
          </a:xfrm>
        </p:grpSpPr>
        <p:sp>
          <p:nvSpPr>
            <p:cNvPr id="203" name="台形 202">
              <a:extLst>
                <a:ext uri="{FF2B5EF4-FFF2-40B4-BE49-F238E27FC236}">
                  <a16:creationId xmlns:a16="http://schemas.microsoft.com/office/drawing/2014/main" id="{A3E51A01-095F-8459-2242-7B96BE2D3829}"/>
                </a:ext>
              </a:extLst>
            </p:cNvPr>
            <p:cNvSpPr/>
            <p:nvPr/>
          </p:nvSpPr>
          <p:spPr>
            <a:xfrm>
              <a:off x="2947192" y="3987937"/>
              <a:ext cx="360370" cy="379440"/>
            </a:xfrm>
            <a:prstGeom prst="trapezoid">
              <a:avLst/>
            </a:prstGeom>
            <a:solidFill>
              <a:srgbClr val="156082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grpSp>
          <p:nvGrpSpPr>
            <p:cNvPr id="205" name="グループ化 204">
              <a:extLst>
                <a:ext uri="{FF2B5EF4-FFF2-40B4-BE49-F238E27FC236}">
                  <a16:creationId xmlns:a16="http://schemas.microsoft.com/office/drawing/2014/main" id="{9BC19181-032B-8D85-B604-C95F0C20CE6D}"/>
                </a:ext>
              </a:extLst>
            </p:cNvPr>
            <p:cNvGrpSpPr/>
            <p:nvPr/>
          </p:nvGrpSpPr>
          <p:grpSpPr>
            <a:xfrm>
              <a:off x="2761780" y="3429000"/>
              <a:ext cx="1858976" cy="1764574"/>
              <a:chOff x="9697110" y="12522963"/>
              <a:chExt cx="2368163" cy="2247904"/>
            </a:xfrm>
          </p:grpSpPr>
          <p:grpSp>
            <p:nvGrpSpPr>
              <p:cNvPr id="258" name="グループ化 257">
                <a:extLst>
                  <a:ext uri="{FF2B5EF4-FFF2-40B4-BE49-F238E27FC236}">
                    <a16:creationId xmlns:a16="http://schemas.microsoft.com/office/drawing/2014/main" id="{50A01FEE-13B7-FA40-EE4F-627D0838BD19}"/>
                  </a:ext>
                </a:extLst>
              </p:cNvPr>
              <p:cNvGrpSpPr/>
              <p:nvPr/>
            </p:nvGrpSpPr>
            <p:grpSpPr>
              <a:xfrm>
                <a:off x="9919850" y="12570696"/>
                <a:ext cx="1925466" cy="1584647"/>
                <a:chOff x="5930600" y="8523284"/>
                <a:chExt cx="6331552" cy="5210835"/>
              </a:xfrm>
            </p:grpSpPr>
            <p:sp>
              <p:nvSpPr>
                <p:cNvPr id="268" name="四角形: 角を丸くする 267">
                  <a:extLst>
                    <a:ext uri="{FF2B5EF4-FFF2-40B4-BE49-F238E27FC236}">
                      <a16:creationId xmlns:a16="http://schemas.microsoft.com/office/drawing/2014/main" id="{7163330D-1F32-681D-8352-29A5887B9C33}"/>
                    </a:ext>
                  </a:extLst>
                </p:cNvPr>
                <p:cNvSpPr/>
                <p:nvPr/>
              </p:nvSpPr>
              <p:spPr>
                <a:xfrm rot="3794530">
                  <a:off x="8034967" y="7496633"/>
                  <a:ext cx="1002084" cy="521081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8E8E8">
                    <a:lumMod val="50000"/>
                  </a:srgbClr>
                </a:solidFill>
                <a:ln w="19050" cap="flat" cmpd="sng" algn="ctr">
                  <a:solidFill>
                    <a:sysClr val="windowText" lastClr="000000">
                      <a:shade val="1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kumimoji="0" lang="ja-JP" altLang="en-US" sz="1800" kern="0">
                    <a:solidFill>
                      <a:prstClr val="white"/>
                    </a:solidFill>
                    <a:latin typeface="Arial"/>
                    <a:ea typeface="メイリオ"/>
                  </a:endParaRPr>
                </a:p>
              </p:txBody>
            </p:sp>
            <p:sp>
              <p:nvSpPr>
                <p:cNvPr id="269" name="四角形: 角を丸くする 268">
                  <a:extLst>
                    <a:ext uri="{FF2B5EF4-FFF2-40B4-BE49-F238E27FC236}">
                      <a16:creationId xmlns:a16="http://schemas.microsoft.com/office/drawing/2014/main" id="{CA601265-94DB-DB0A-3D1D-BB146F81A4A7}"/>
                    </a:ext>
                  </a:extLst>
                </p:cNvPr>
                <p:cNvSpPr/>
                <p:nvPr/>
              </p:nvSpPr>
              <p:spPr>
                <a:xfrm rot="20222242">
                  <a:off x="10759422" y="8523284"/>
                  <a:ext cx="1002084" cy="521083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8E8E8">
                    <a:lumMod val="50000"/>
                  </a:srgbClr>
                </a:solidFill>
                <a:ln w="19050" cap="flat" cmpd="sng" algn="ctr">
                  <a:solidFill>
                    <a:sysClr val="windowText" lastClr="000000">
                      <a:shade val="1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kumimoji="0" lang="ja-JP" altLang="en-US" sz="1800" kern="0">
                    <a:solidFill>
                      <a:prstClr val="white"/>
                    </a:solidFill>
                    <a:latin typeface="Arial"/>
                    <a:ea typeface="メイリオ"/>
                  </a:endParaRPr>
                </a:p>
              </p:txBody>
            </p:sp>
            <p:sp>
              <p:nvSpPr>
                <p:cNvPr id="270" name="楕円 269">
                  <a:extLst>
                    <a:ext uri="{FF2B5EF4-FFF2-40B4-BE49-F238E27FC236}">
                      <a16:creationId xmlns:a16="http://schemas.microsoft.com/office/drawing/2014/main" id="{E3C51E6E-8553-B920-2BF3-77E34FD207FA}"/>
                    </a:ext>
                  </a:extLst>
                </p:cNvPr>
                <p:cNvSpPr/>
                <p:nvPr/>
              </p:nvSpPr>
              <p:spPr>
                <a:xfrm>
                  <a:off x="11761112" y="12586010"/>
                  <a:ext cx="501040" cy="501040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9050" cap="flat" cmpd="sng" algn="ctr">
                  <a:solidFill>
                    <a:sysClr val="windowText" lastClr="000000">
                      <a:shade val="1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kumimoji="0" lang="ja-JP" altLang="en-US" sz="1800" kern="0">
                    <a:solidFill>
                      <a:prstClr val="white"/>
                    </a:solidFill>
                    <a:latin typeface="Arial"/>
                    <a:ea typeface="メイリオ"/>
                  </a:endParaRPr>
                </a:p>
              </p:txBody>
            </p:sp>
            <p:sp>
              <p:nvSpPr>
                <p:cNvPr id="271" name="楕円 270">
                  <a:extLst>
                    <a:ext uri="{FF2B5EF4-FFF2-40B4-BE49-F238E27FC236}">
                      <a16:creationId xmlns:a16="http://schemas.microsoft.com/office/drawing/2014/main" id="{BB9875EE-0933-705D-0429-52D177A5836A}"/>
                    </a:ext>
                  </a:extLst>
                </p:cNvPr>
                <p:cNvSpPr/>
                <p:nvPr/>
              </p:nvSpPr>
              <p:spPr>
                <a:xfrm>
                  <a:off x="10231035" y="9009608"/>
                  <a:ext cx="501040" cy="501040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9050" cap="flat" cmpd="sng" algn="ctr">
                  <a:solidFill>
                    <a:sysClr val="windowText" lastClr="000000">
                      <a:shade val="1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kumimoji="0" lang="ja-JP" altLang="en-US" sz="1800" kern="0">
                    <a:solidFill>
                      <a:prstClr val="white"/>
                    </a:solidFill>
                    <a:latin typeface="Arial"/>
                    <a:ea typeface="メイリオ"/>
                  </a:endParaRPr>
                </a:p>
              </p:txBody>
            </p:sp>
            <p:sp>
              <p:nvSpPr>
                <p:cNvPr id="272" name="楕円 271">
                  <a:extLst>
                    <a:ext uri="{FF2B5EF4-FFF2-40B4-BE49-F238E27FC236}">
                      <a16:creationId xmlns:a16="http://schemas.microsoft.com/office/drawing/2014/main" id="{0310AA9B-90F7-2EDB-9C59-B4EEDA3C5652}"/>
                    </a:ext>
                  </a:extLst>
                </p:cNvPr>
                <p:cNvSpPr/>
                <p:nvPr/>
              </p:nvSpPr>
              <p:spPr>
                <a:xfrm>
                  <a:off x="6491011" y="10736426"/>
                  <a:ext cx="501042" cy="501042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9050" cap="flat" cmpd="sng" algn="ctr">
                  <a:solidFill>
                    <a:sysClr val="windowText" lastClr="000000">
                      <a:shade val="1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kumimoji="0" lang="ja-JP" altLang="en-US" sz="1800" kern="0">
                    <a:solidFill>
                      <a:prstClr val="white"/>
                    </a:solidFill>
                    <a:latin typeface="Arial"/>
                    <a:ea typeface="メイリオ"/>
                  </a:endParaRPr>
                </a:p>
              </p:txBody>
            </p:sp>
          </p:grpSp>
          <p:grpSp>
            <p:nvGrpSpPr>
              <p:cNvPr id="260" name="グループ化 259">
                <a:extLst>
                  <a:ext uri="{FF2B5EF4-FFF2-40B4-BE49-F238E27FC236}">
                    <a16:creationId xmlns:a16="http://schemas.microsoft.com/office/drawing/2014/main" id="{FCE82A8B-C5FA-6707-7D03-44FBED3EB251}"/>
                  </a:ext>
                </a:extLst>
              </p:cNvPr>
              <p:cNvGrpSpPr/>
              <p:nvPr/>
            </p:nvGrpSpPr>
            <p:grpSpPr>
              <a:xfrm>
                <a:off x="11472985" y="14287963"/>
                <a:ext cx="592288" cy="482904"/>
                <a:chOff x="-1356939" y="8696808"/>
                <a:chExt cx="1656862" cy="1350870"/>
              </a:xfrm>
            </p:grpSpPr>
            <p:sp>
              <p:nvSpPr>
                <p:cNvPr id="266" name="台形 265">
                  <a:extLst>
                    <a:ext uri="{FF2B5EF4-FFF2-40B4-BE49-F238E27FC236}">
                      <a16:creationId xmlns:a16="http://schemas.microsoft.com/office/drawing/2014/main" id="{96F5C49B-B266-4804-D2A0-B8BAF5465092}"/>
                    </a:ext>
                  </a:extLst>
                </p:cNvPr>
                <p:cNvSpPr/>
                <p:nvPr/>
              </p:nvSpPr>
              <p:spPr>
                <a:xfrm>
                  <a:off x="-1356939" y="9096649"/>
                  <a:ext cx="1656862" cy="951029"/>
                </a:xfrm>
                <a:prstGeom prst="trapezoid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 w="19050" cap="flat" cmpd="sng" algn="ctr">
                  <a:solidFill>
                    <a:srgbClr val="156082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kumimoji="0" lang="ja-JP" altLang="en-US" sz="1800" kern="0">
                    <a:solidFill>
                      <a:prstClr val="white"/>
                    </a:solidFill>
                    <a:latin typeface="Arial"/>
                    <a:ea typeface="メイリオ"/>
                  </a:endParaRPr>
                </a:p>
              </p:txBody>
            </p:sp>
            <p:sp>
              <p:nvSpPr>
                <p:cNvPr id="267" name="フリーフォーム: 図形 266">
                  <a:extLst>
                    <a:ext uri="{FF2B5EF4-FFF2-40B4-BE49-F238E27FC236}">
                      <a16:creationId xmlns:a16="http://schemas.microsoft.com/office/drawing/2014/main" id="{C7194EFE-E829-8E55-9109-46856F39EB81}"/>
                    </a:ext>
                  </a:extLst>
                </p:cNvPr>
                <p:cNvSpPr/>
                <p:nvPr/>
              </p:nvSpPr>
              <p:spPr>
                <a:xfrm>
                  <a:off x="-731713" y="8696808"/>
                  <a:ext cx="406420" cy="406421"/>
                </a:xfrm>
                <a:custGeom>
                  <a:avLst/>
                  <a:gdLst>
                    <a:gd name="connsiteX0" fmla="*/ 301625 w 603250"/>
                    <a:gd name="connsiteY0" fmla="*/ 92273 h 603250"/>
                    <a:gd name="connsiteX1" fmla="*/ 92798 w 603250"/>
                    <a:gd name="connsiteY1" fmla="*/ 301100 h 603250"/>
                    <a:gd name="connsiteX2" fmla="*/ 301625 w 603250"/>
                    <a:gd name="connsiteY2" fmla="*/ 509927 h 603250"/>
                    <a:gd name="connsiteX3" fmla="*/ 510452 w 603250"/>
                    <a:gd name="connsiteY3" fmla="*/ 301100 h 603250"/>
                    <a:gd name="connsiteX4" fmla="*/ 301625 w 603250"/>
                    <a:gd name="connsiteY4" fmla="*/ 92273 h 603250"/>
                    <a:gd name="connsiteX5" fmla="*/ 301625 w 603250"/>
                    <a:gd name="connsiteY5" fmla="*/ 0 h 603250"/>
                    <a:gd name="connsiteX6" fmla="*/ 603250 w 603250"/>
                    <a:gd name="connsiteY6" fmla="*/ 301625 h 603250"/>
                    <a:gd name="connsiteX7" fmla="*/ 301625 w 603250"/>
                    <a:gd name="connsiteY7" fmla="*/ 603250 h 603250"/>
                    <a:gd name="connsiteX8" fmla="*/ 0 w 603250"/>
                    <a:gd name="connsiteY8" fmla="*/ 301625 h 603250"/>
                    <a:gd name="connsiteX9" fmla="*/ 301625 w 603250"/>
                    <a:gd name="connsiteY9" fmla="*/ 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03250" h="603250">
                      <a:moveTo>
                        <a:pt x="301625" y="92273"/>
                      </a:moveTo>
                      <a:cubicBezTo>
                        <a:pt x="186293" y="92273"/>
                        <a:pt x="92798" y="185768"/>
                        <a:pt x="92798" y="301100"/>
                      </a:cubicBezTo>
                      <a:cubicBezTo>
                        <a:pt x="92798" y="416432"/>
                        <a:pt x="186293" y="509927"/>
                        <a:pt x="301625" y="509927"/>
                      </a:cubicBezTo>
                      <a:cubicBezTo>
                        <a:pt x="416957" y="509927"/>
                        <a:pt x="510452" y="416432"/>
                        <a:pt x="510452" y="301100"/>
                      </a:cubicBezTo>
                      <a:cubicBezTo>
                        <a:pt x="510452" y="185768"/>
                        <a:pt x="416957" y="92273"/>
                        <a:pt x="301625" y="92273"/>
                      </a:cubicBezTo>
                      <a:close/>
                      <a:moveTo>
                        <a:pt x="301625" y="0"/>
                      </a:moveTo>
                      <a:cubicBezTo>
                        <a:pt x="468208" y="0"/>
                        <a:pt x="603250" y="135042"/>
                        <a:pt x="603250" y="301625"/>
                      </a:cubicBezTo>
                      <a:cubicBezTo>
                        <a:pt x="603250" y="468208"/>
                        <a:pt x="468208" y="603250"/>
                        <a:pt x="301625" y="603250"/>
                      </a:cubicBezTo>
                      <a:cubicBezTo>
                        <a:pt x="135042" y="603250"/>
                        <a:pt x="0" y="468208"/>
                        <a:pt x="0" y="301625"/>
                      </a:cubicBezTo>
                      <a:cubicBezTo>
                        <a:pt x="0" y="135042"/>
                        <a:pt x="135042" y="0"/>
                        <a:pt x="301625" y="0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75000"/>
                    <a:lumOff val="25000"/>
                  </a:sysClr>
                </a:solidFill>
                <a:ln w="19050" cap="flat" cmpd="sng" algn="ctr">
                  <a:solidFill>
                    <a:srgbClr val="156082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algn="ctr" defTabSz="457200">
                    <a:defRPr/>
                  </a:pPr>
                  <a:endParaRPr kumimoji="0" lang="ja-JP" altLang="en-US" sz="1800" kern="0">
                    <a:solidFill>
                      <a:prstClr val="white"/>
                    </a:solidFill>
                    <a:latin typeface="Arial"/>
                    <a:ea typeface="メイリオ"/>
                  </a:endParaRPr>
                </a:p>
              </p:txBody>
            </p:sp>
          </p:grpSp>
          <p:cxnSp>
            <p:nvCxnSpPr>
              <p:cNvPr id="262" name="直線コネクタ 261">
                <a:extLst>
                  <a:ext uri="{FF2B5EF4-FFF2-40B4-BE49-F238E27FC236}">
                    <a16:creationId xmlns:a16="http://schemas.microsoft.com/office/drawing/2014/main" id="{5044C2D7-B21B-F48D-7B05-1296BA7DC416}"/>
                  </a:ext>
                </a:extLst>
              </p:cNvPr>
              <p:cNvCxnSpPr>
                <a:cxnSpLocks/>
                <a:stCxn id="270" idx="4"/>
                <a:endCxn id="267" idx="5"/>
              </p:cNvCxnSpPr>
              <p:nvPr/>
            </p:nvCxnSpPr>
            <p:spPr>
              <a:xfrm>
                <a:off x="11769132" y="13958566"/>
                <a:ext cx="0" cy="329388"/>
              </a:xfrm>
              <a:prstGeom prst="line">
                <a:avLst/>
              </a:prstGeom>
              <a:noFill/>
              <a:ln w="19050" cap="flat" cmpd="sng" algn="ctr">
                <a:solidFill>
                  <a:srgbClr val="156082"/>
                </a:solidFill>
                <a:prstDash val="dash"/>
                <a:miter lim="800000"/>
              </a:ln>
              <a:effectLst/>
            </p:spPr>
          </p:cxnSp>
          <p:sp>
            <p:nvSpPr>
              <p:cNvPr id="263" name="フリーフォーム: 図形 262">
                <a:extLst>
                  <a:ext uri="{FF2B5EF4-FFF2-40B4-BE49-F238E27FC236}">
                    <a16:creationId xmlns:a16="http://schemas.microsoft.com/office/drawing/2014/main" id="{D1D91E35-22D3-4097-85FA-CD803AB70D77}"/>
                  </a:ext>
                </a:extLst>
              </p:cNvPr>
              <p:cNvSpPr/>
              <p:nvPr/>
            </p:nvSpPr>
            <p:spPr>
              <a:xfrm flipV="1">
                <a:off x="11100269" y="12522963"/>
                <a:ext cx="407108" cy="215423"/>
              </a:xfrm>
              <a:custGeom>
                <a:avLst/>
                <a:gdLst>
                  <a:gd name="connsiteX0" fmla="*/ 4748 w 3550572"/>
                  <a:gd name="connsiteY0" fmla="*/ 0 h 1910080"/>
                  <a:gd name="connsiteX1" fmla="*/ 231520 w 3550572"/>
                  <a:gd name="connsiteY1" fmla="*/ 182963 h 1910080"/>
                  <a:gd name="connsiteX2" fmla="*/ 231520 w 3550572"/>
                  <a:gd name="connsiteY2" fmla="*/ 182964 h 1910080"/>
                  <a:gd name="connsiteX3" fmla="*/ 445442 w 3550572"/>
                  <a:gd name="connsiteY3" fmla="*/ 355560 h 1910080"/>
                  <a:gd name="connsiteX4" fmla="*/ 291046 w 3550572"/>
                  <a:gd name="connsiteY4" fmla="*/ 546923 h 1910080"/>
                  <a:gd name="connsiteX5" fmla="*/ 297589 w 3550572"/>
                  <a:gd name="connsiteY5" fmla="*/ 572564 h 1910080"/>
                  <a:gd name="connsiteX6" fmla="*/ 812982 w 3550572"/>
                  <a:gd name="connsiteY6" fmla="*/ 1333306 h 1910080"/>
                  <a:gd name="connsiteX7" fmla="*/ 3023239 w 3550572"/>
                  <a:gd name="connsiteY7" fmla="*/ 1096988 h 1910080"/>
                  <a:gd name="connsiteX8" fmla="*/ 3346043 w 3550572"/>
                  <a:gd name="connsiteY8" fmla="*/ 394774 h 1910080"/>
                  <a:gd name="connsiteX9" fmla="*/ 3350688 w 3550572"/>
                  <a:gd name="connsiteY9" fmla="*/ 360040 h 1910080"/>
                  <a:gd name="connsiteX10" fmla="*/ 3550572 w 3550572"/>
                  <a:gd name="connsiteY10" fmla="*/ 521310 h 1910080"/>
                  <a:gd name="connsiteX11" fmla="*/ 3530706 w 3550572"/>
                  <a:gd name="connsiteY11" fmla="*/ 606171 h 1910080"/>
                  <a:gd name="connsiteX12" fmla="*/ 3200845 w 3550572"/>
                  <a:gd name="connsiteY12" fmla="*/ 1240283 h 1910080"/>
                  <a:gd name="connsiteX13" fmla="*/ 669687 w 3550572"/>
                  <a:gd name="connsiteY13" fmla="*/ 1510913 h 1910080"/>
                  <a:gd name="connsiteX14" fmla="*/ 0 w 3550572"/>
                  <a:gd name="connsiteY14" fmla="*/ 128951 h 191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50572" h="1910080">
                    <a:moveTo>
                      <a:pt x="4748" y="0"/>
                    </a:moveTo>
                    <a:lnTo>
                      <a:pt x="231520" y="182963"/>
                    </a:lnTo>
                    <a:lnTo>
                      <a:pt x="231520" y="182964"/>
                    </a:lnTo>
                    <a:lnTo>
                      <a:pt x="445442" y="355560"/>
                    </a:lnTo>
                    <a:lnTo>
                      <a:pt x="291046" y="546923"/>
                    </a:lnTo>
                    <a:lnTo>
                      <a:pt x="297589" y="572564"/>
                    </a:lnTo>
                    <a:cubicBezTo>
                      <a:pt x="386408" y="861986"/>
                      <a:pt x="559631" y="1128899"/>
                      <a:pt x="812982" y="1333306"/>
                    </a:cubicBezTo>
                    <a:cubicBezTo>
                      <a:pt x="1488585" y="1878394"/>
                      <a:pt x="2478151" y="1772591"/>
                      <a:pt x="3023239" y="1096988"/>
                    </a:cubicBezTo>
                    <a:cubicBezTo>
                      <a:pt x="3193578" y="885862"/>
                      <a:pt x="3300355" y="644075"/>
                      <a:pt x="3346043" y="394774"/>
                    </a:cubicBezTo>
                    <a:lnTo>
                      <a:pt x="3350688" y="360040"/>
                    </a:lnTo>
                    <a:lnTo>
                      <a:pt x="3550572" y="521310"/>
                    </a:lnTo>
                    <a:lnTo>
                      <a:pt x="3530706" y="606171"/>
                    </a:lnTo>
                    <a:cubicBezTo>
                      <a:pt x="3466371" y="830966"/>
                      <a:pt x="3356902" y="1046860"/>
                      <a:pt x="3200845" y="1240283"/>
                    </a:cubicBezTo>
                    <a:cubicBezTo>
                      <a:pt x="2576617" y="2013976"/>
                      <a:pt x="1443379" y="2135140"/>
                      <a:pt x="669687" y="1510913"/>
                    </a:cubicBezTo>
                    <a:cubicBezTo>
                      <a:pt x="234485" y="1159785"/>
                      <a:pt x="5747" y="647602"/>
                      <a:pt x="0" y="12895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457200">
                  <a:defRPr/>
                </a:pPr>
                <a:endParaRPr kumimoji="0" lang="ja-JP" altLang="en-US" sz="1800" kern="0">
                  <a:solidFill>
                    <a:prstClr val="white"/>
                  </a:solidFill>
                  <a:latin typeface="Arial"/>
                  <a:ea typeface="メイリオ"/>
                </a:endParaRPr>
              </a:p>
            </p:txBody>
          </p:sp>
          <p:sp>
            <p:nvSpPr>
              <p:cNvPr id="265" name="フリーフォーム: 図形 264">
                <a:extLst>
                  <a:ext uri="{FF2B5EF4-FFF2-40B4-BE49-F238E27FC236}">
                    <a16:creationId xmlns:a16="http://schemas.microsoft.com/office/drawing/2014/main" id="{7DEFA8A4-B22A-D19A-A5D3-DB8659839995}"/>
                  </a:ext>
                </a:extLst>
              </p:cNvPr>
              <p:cNvSpPr/>
              <p:nvPr/>
            </p:nvSpPr>
            <p:spPr>
              <a:xfrm flipV="1">
                <a:off x="9697110" y="12986186"/>
                <a:ext cx="940414" cy="497627"/>
              </a:xfrm>
              <a:custGeom>
                <a:avLst/>
                <a:gdLst>
                  <a:gd name="connsiteX0" fmla="*/ 4748 w 3550572"/>
                  <a:gd name="connsiteY0" fmla="*/ 0 h 1910080"/>
                  <a:gd name="connsiteX1" fmla="*/ 231520 w 3550572"/>
                  <a:gd name="connsiteY1" fmla="*/ 182963 h 1910080"/>
                  <a:gd name="connsiteX2" fmla="*/ 231520 w 3550572"/>
                  <a:gd name="connsiteY2" fmla="*/ 182964 h 1910080"/>
                  <a:gd name="connsiteX3" fmla="*/ 445442 w 3550572"/>
                  <a:gd name="connsiteY3" fmla="*/ 355560 h 1910080"/>
                  <a:gd name="connsiteX4" fmla="*/ 291046 w 3550572"/>
                  <a:gd name="connsiteY4" fmla="*/ 546923 h 1910080"/>
                  <a:gd name="connsiteX5" fmla="*/ 297589 w 3550572"/>
                  <a:gd name="connsiteY5" fmla="*/ 572564 h 1910080"/>
                  <a:gd name="connsiteX6" fmla="*/ 812982 w 3550572"/>
                  <a:gd name="connsiteY6" fmla="*/ 1333306 h 1910080"/>
                  <a:gd name="connsiteX7" fmla="*/ 3023239 w 3550572"/>
                  <a:gd name="connsiteY7" fmla="*/ 1096988 h 1910080"/>
                  <a:gd name="connsiteX8" fmla="*/ 3346043 w 3550572"/>
                  <a:gd name="connsiteY8" fmla="*/ 394774 h 1910080"/>
                  <a:gd name="connsiteX9" fmla="*/ 3350688 w 3550572"/>
                  <a:gd name="connsiteY9" fmla="*/ 360040 h 1910080"/>
                  <a:gd name="connsiteX10" fmla="*/ 3550572 w 3550572"/>
                  <a:gd name="connsiteY10" fmla="*/ 521310 h 1910080"/>
                  <a:gd name="connsiteX11" fmla="*/ 3530706 w 3550572"/>
                  <a:gd name="connsiteY11" fmla="*/ 606171 h 1910080"/>
                  <a:gd name="connsiteX12" fmla="*/ 3200845 w 3550572"/>
                  <a:gd name="connsiteY12" fmla="*/ 1240283 h 1910080"/>
                  <a:gd name="connsiteX13" fmla="*/ 669687 w 3550572"/>
                  <a:gd name="connsiteY13" fmla="*/ 1510913 h 1910080"/>
                  <a:gd name="connsiteX14" fmla="*/ 0 w 3550572"/>
                  <a:gd name="connsiteY14" fmla="*/ 128951 h 191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50572" h="1910080">
                    <a:moveTo>
                      <a:pt x="4748" y="0"/>
                    </a:moveTo>
                    <a:lnTo>
                      <a:pt x="231520" y="182963"/>
                    </a:lnTo>
                    <a:lnTo>
                      <a:pt x="231520" y="182964"/>
                    </a:lnTo>
                    <a:lnTo>
                      <a:pt x="445442" y="355560"/>
                    </a:lnTo>
                    <a:lnTo>
                      <a:pt x="291046" y="546923"/>
                    </a:lnTo>
                    <a:lnTo>
                      <a:pt x="297589" y="572564"/>
                    </a:lnTo>
                    <a:cubicBezTo>
                      <a:pt x="386408" y="861986"/>
                      <a:pt x="559631" y="1128899"/>
                      <a:pt x="812982" y="1333306"/>
                    </a:cubicBezTo>
                    <a:cubicBezTo>
                      <a:pt x="1488585" y="1878394"/>
                      <a:pt x="2478151" y="1772591"/>
                      <a:pt x="3023239" y="1096988"/>
                    </a:cubicBezTo>
                    <a:cubicBezTo>
                      <a:pt x="3193578" y="885862"/>
                      <a:pt x="3300355" y="644075"/>
                      <a:pt x="3346043" y="394774"/>
                    </a:cubicBezTo>
                    <a:lnTo>
                      <a:pt x="3350688" y="360040"/>
                    </a:lnTo>
                    <a:lnTo>
                      <a:pt x="3550572" y="521310"/>
                    </a:lnTo>
                    <a:lnTo>
                      <a:pt x="3530706" y="606171"/>
                    </a:lnTo>
                    <a:cubicBezTo>
                      <a:pt x="3466371" y="830966"/>
                      <a:pt x="3356902" y="1046860"/>
                      <a:pt x="3200845" y="1240283"/>
                    </a:cubicBezTo>
                    <a:cubicBezTo>
                      <a:pt x="2576617" y="2013976"/>
                      <a:pt x="1443379" y="2135140"/>
                      <a:pt x="669687" y="1510913"/>
                    </a:cubicBezTo>
                    <a:cubicBezTo>
                      <a:pt x="234485" y="1159785"/>
                      <a:pt x="5747" y="647602"/>
                      <a:pt x="0" y="12895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457200">
                  <a:defRPr/>
                </a:pPr>
                <a:endParaRPr kumimoji="0" lang="ja-JP" altLang="en-US" sz="1800" kern="0">
                  <a:solidFill>
                    <a:prstClr val="white"/>
                  </a:solidFill>
                  <a:latin typeface="Arial"/>
                  <a:ea typeface="メイリオ"/>
                </a:endParaRPr>
              </a:p>
            </p:txBody>
          </p:sp>
        </p:grpSp>
        <p:cxnSp>
          <p:nvCxnSpPr>
            <p:cNvPr id="206" name="直線矢印コネクタ 205">
              <a:extLst>
                <a:ext uri="{FF2B5EF4-FFF2-40B4-BE49-F238E27FC236}">
                  <a16:creationId xmlns:a16="http://schemas.microsoft.com/office/drawing/2014/main" id="{24C628E9-9BD5-6A87-C5B9-6838EED2A6E5}"/>
                </a:ext>
              </a:extLst>
            </p:cNvPr>
            <p:cNvCxnSpPr>
              <a:cxnSpLocks/>
            </p:cNvCxnSpPr>
            <p:nvPr/>
          </p:nvCxnSpPr>
          <p:spPr>
            <a:xfrm>
              <a:off x="3090232" y="3919839"/>
              <a:ext cx="187489" cy="678492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miter lim="800000"/>
              <a:tailEnd type="triangle"/>
            </a:ln>
            <a:effectLst/>
          </p:spPr>
        </p:cxnSp>
        <p:cxnSp>
          <p:nvCxnSpPr>
            <p:cNvPr id="207" name="直線矢印コネクタ 206">
              <a:extLst>
                <a:ext uri="{FF2B5EF4-FFF2-40B4-BE49-F238E27FC236}">
                  <a16:creationId xmlns:a16="http://schemas.microsoft.com/office/drawing/2014/main" id="{83AA23A7-74E9-4A72-1ACE-8EC07B144E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0596" y="3519788"/>
              <a:ext cx="626898" cy="1059493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208" name="台形 207">
              <a:extLst>
                <a:ext uri="{FF2B5EF4-FFF2-40B4-BE49-F238E27FC236}">
                  <a16:creationId xmlns:a16="http://schemas.microsoft.com/office/drawing/2014/main" id="{3598D03F-75F9-C049-BD67-35E639308103}"/>
                </a:ext>
              </a:extLst>
            </p:cNvPr>
            <p:cNvSpPr/>
            <p:nvPr/>
          </p:nvSpPr>
          <p:spPr>
            <a:xfrm>
              <a:off x="483392" y="4985026"/>
              <a:ext cx="360370" cy="379440"/>
            </a:xfrm>
            <a:prstGeom prst="trapezoid">
              <a:avLst/>
            </a:prstGeom>
            <a:solidFill>
              <a:srgbClr val="156082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09" name="四角形: 角を丸くする 208">
              <a:extLst>
                <a:ext uri="{FF2B5EF4-FFF2-40B4-BE49-F238E27FC236}">
                  <a16:creationId xmlns:a16="http://schemas.microsoft.com/office/drawing/2014/main" id="{9E81BDCF-E54B-586C-CBD2-AEB50B651364}"/>
                </a:ext>
              </a:extLst>
            </p:cNvPr>
            <p:cNvSpPr/>
            <p:nvPr/>
          </p:nvSpPr>
          <p:spPr>
            <a:xfrm rot="1922263">
              <a:off x="816431" y="3989878"/>
              <a:ext cx="239217" cy="1243924"/>
            </a:xfrm>
            <a:prstGeom prst="roundRect">
              <a:avLst>
                <a:gd name="adj" fmla="val 50000"/>
              </a:avLst>
            </a:prstGeom>
            <a:solidFill>
              <a:srgbClr val="E8E8E8">
                <a:lumMod val="50000"/>
              </a:srgbClr>
            </a:solidFill>
            <a:ln w="19050" cap="flat" cmpd="sng" algn="ctr">
              <a:solidFill>
                <a:sysClr val="windowText" lastClr="000000">
                  <a:shade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10" name="四角形: 角を丸くする 209">
              <a:extLst>
                <a:ext uri="{FF2B5EF4-FFF2-40B4-BE49-F238E27FC236}">
                  <a16:creationId xmlns:a16="http://schemas.microsoft.com/office/drawing/2014/main" id="{CE76F873-4467-51F9-219E-E8BB70FE68C0}"/>
                </a:ext>
              </a:extLst>
            </p:cNvPr>
            <p:cNvSpPr/>
            <p:nvPr/>
          </p:nvSpPr>
          <p:spPr>
            <a:xfrm rot="20222242">
              <a:off x="1282663" y="4025409"/>
              <a:ext cx="239217" cy="1243928"/>
            </a:xfrm>
            <a:prstGeom prst="roundRect">
              <a:avLst>
                <a:gd name="adj" fmla="val 50000"/>
              </a:avLst>
            </a:prstGeom>
            <a:solidFill>
              <a:srgbClr val="E8E8E8">
                <a:lumMod val="50000"/>
              </a:srgbClr>
            </a:solidFill>
            <a:ln w="19050" cap="flat" cmpd="sng" algn="ctr">
              <a:solidFill>
                <a:sysClr val="windowText" lastClr="000000">
                  <a:shade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11" name="楕円 210">
              <a:extLst>
                <a:ext uri="{FF2B5EF4-FFF2-40B4-BE49-F238E27FC236}">
                  <a16:creationId xmlns:a16="http://schemas.microsoft.com/office/drawing/2014/main" id="{D5FDFD28-AA07-0135-43E4-6BC4D3666B1D}"/>
                </a:ext>
              </a:extLst>
            </p:cNvPr>
            <p:cNvSpPr/>
            <p:nvPr/>
          </p:nvSpPr>
          <p:spPr>
            <a:xfrm>
              <a:off x="1540836" y="5020661"/>
              <a:ext cx="119608" cy="119608"/>
            </a:xfrm>
            <a:prstGeom prst="ellipse">
              <a:avLst/>
            </a:prstGeom>
            <a:solidFill>
              <a:sysClr val="windowText" lastClr="000000"/>
            </a:solidFill>
            <a:ln w="19050" cap="flat" cmpd="sng" algn="ctr">
              <a:solidFill>
                <a:sysClr val="windowText" lastClr="000000">
                  <a:shade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12" name="楕円 211">
              <a:extLst>
                <a:ext uri="{FF2B5EF4-FFF2-40B4-BE49-F238E27FC236}">
                  <a16:creationId xmlns:a16="http://schemas.microsoft.com/office/drawing/2014/main" id="{805F798C-D455-2F0C-B789-740C5175B47D}"/>
                </a:ext>
              </a:extLst>
            </p:cNvPr>
            <p:cNvSpPr/>
            <p:nvPr/>
          </p:nvSpPr>
          <p:spPr>
            <a:xfrm>
              <a:off x="1156526" y="4141504"/>
              <a:ext cx="119608" cy="119608"/>
            </a:xfrm>
            <a:prstGeom prst="ellipse">
              <a:avLst/>
            </a:prstGeom>
            <a:solidFill>
              <a:sysClr val="windowText" lastClr="000000"/>
            </a:solidFill>
            <a:ln w="19050" cap="flat" cmpd="sng" algn="ctr">
              <a:solidFill>
                <a:sysClr val="windowText" lastClr="000000">
                  <a:shade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13" name="楕円 212">
              <a:extLst>
                <a:ext uri="{FF2B5EF4-FFF2-40B4-BE49-F238E27FC236}">
                  <a16:creationId xmlns:a16="http://schemas.microsoft.com/office/drawing/2014/main" id="{772AB462-AC88-D3A0-C4D2-F4B7DE54EFF4}"/>
                </a:ext>
              </a:extLst>
            </p:cNvPr>
            <p:cNvSpPr/>
            <p:nvPr/>
          </p:nvSpPr>
          <p:spPr>
            <a:xfrm>
              <a:off x="606609" y="4991879"/>
              <a:ext cx="119609" cy="119609"/>
            </a:xfrm>
            <a:prstGeom prst="ellipse">
              <a:avLst/>
            </a:prstGeom>
            <a:solidFill>
              <a:sysClr val="windowText" lastClr="000000"/>
            </a:solidFill>
            <a:ln w="19050" cap="flat" cmpd="sng" algn="ctr">
              <a:solidFill>
                <a:sysClr val="windowText" lastClr="000000">
                  <a:shade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grpSp>
          <p:nvGrpSpPr>
            <p:cNvPr id="214" name="グループ化 213">
              <a:extLst>
                <a:ext uri="{FF2B5EF4-FFF2-40B4-BE49-F238E27FC236}">
                  <a16:creationId xmlns:a16="http://schemas.microsoft.com/office/drawing/2014/main" id="{C2DA98F6-E8DE-40D4-F865-5A6BF68BF8BC}"/>
                </a:ext>
              </a:extLst>
            </p:cNvPr>
            <p:cNvGrpSpPr/>
            <p:nvPr/>
          </p:nvGrpSpPr>
          <p:grpSpPr>
            <a:xfrm>
              <a:off x="1368167" y="5398833"/>
              <a:ext cx="464938" cy="379072"/>
              <a:chOff x="-1356939" y="8696808"/>
              <a:chExt cx="1656862" cy="1350870"/>
            </a:xfrm>
          </p:grpSpPr>
          <p:sp>
            <p:nvSpPr>
              <p:cNvPr id="253" name="台形 252">
                <a:extLst>
                  <a:ext uri="{FF2B5EF4-FFF2-40B4-BE49-F238E27FC236}">
                    <a16:creationId xmlns:a16="http://schemas.microsoft.com/office/drawing/2014/main" id="{AC181698-524C-271A-60E9-00D8FCAAD871}"/>
                  </a:ext>
                </a:extLst>
              </p:cNvPr>
              <p:cNvSpPr/>
              <p:nvPr/>
            </p:nvSpPr>
            <p:spPr>
              <a:xfrm>
                <a:off x="-1356939" y="9096649"/>
                <a:ext cx="1656862" cy="951029"/>
              </a:xfrm>
              <a:prstGeom prst="trapezoid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9050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kumimoji="0" lang="ja-JP" altLang="en-US" sz="1800" kern="0">
                  <a:solidFill>
                    <a:prstClr val="white"/>
                  </a:solidFill>
                  <a:latin typeface="Arial"/>
                  <a:ea typeface="メイリオ"/>
                </a:endParaRPr>
              </a:p>
            </p:txBody>
          </p:sp>
          <p:sp>
            <p:nvSpPr>
              <p:cNvPr id="257" name="フリーフォーム: 図形 256">
                <a:extLst>
                  <a:ext uri="{FF2B5EF4-FFF2-40B4-BE49-F238E27FC236}">
                    <a16:creationId xmlns:a16="http://schemas.microsoft.com/office/drawing/2014/main" id="{A7D88495-5DAD-D76C-39D6-B3A92D203493}"/>
                  </a:ext>
                </a:extLst>
              </p:cNvPr>
              <p:cNvSpPr/>
              <p:nvPr/>
            </p:nvSpPr>
            <p:spPr>
              <a:xfrm>
                <a:off x="-731713" y="8696808"/>
                <a:ext cx="406420" cy="406421"/>
              </a:xfrm>
              <a:custGeom>
                <a:avLst/>
                <a:gdLst>
                  <a:gd name="connsiteX0" fmla="*/ 301625 w 603250"/>
                  <a:gd name="connsiteY0" fmla="*/ 92273 h 603250"/>
                  <a:gd name="connsiteX1" fmla="*/ 92798 w 603250"/>
                  <a:gd name="connsiteY1" fmla="*/ 301100 h 603250"/>
                  <a:gd name="connsiteX2" fmla="*/ 301625 w 603250"/>
                  <a:gd name="connsiteY2" fmla="*/ 509927 h 603250"/>
                  <a:gd name="connsiteX3" fmla="*/ 510452 w 603250"/>
                  <a:gd name="connsiteY3" fmla="*/ 301100 h 603250"/>
                  <a:gd name="connsiteX4" fmla="*/ 301625 w 603250"/>
                  <a:gd name="connsiteY4" fmla="*/ 92273 h 603250"/>
                  <a:gd name="connsiteX5" fmla="*/ 301625 w 603250"/>
                  <a:gd name="connsiteY5" fmla="*/ 0 h 603250"/>
                  <a:gd name="connsiteX6" fmla="*/ 603250 w 603250"/>
                  <a:gd name="connsiteY6" fmla="*/ 301625 h 603250"/>
                  <a:gd name="connsiteX7" fmla="*/ 301625 w 603250"/>
                  <a:gd name="connsiteY7" fmla="*/ 603250 h 603250"/>
                  <a:gd name="connsiteX8" fmla="*/ 0 w 603250"/>
                  <a:gd name="connsiteY8" fmla="*/ 301625 h 603250"/>
                  <a:gd name="connsiteX9" fmla="*/ 301625 w 603250"/>
                  <a:gd name="connsiteY9" fmla="*/ 0 h 6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3250" h="603250">
                    <a:moveTo>
                      <a:pt x="301625" y="92273"/>
                    </a:moveTo>
                    <a:cubicBezTo>
                      <a:pt x="186293" y="92273"/>
                      <a:pt x="92798" y="185768"/>
                      <a:pt x="92798" y="301100"/>
                    </a:cubicBezTo>
                    <a:cubicBezTo>
                      <a:pt x="92798" y="416432"/>
                      <a:pt x="186293" y="509927"/>
                      <a:pt x="301625" y="509927"/>
                    </a:cubicBezTo>
                    <a:cubicBezTo>
                      <a:pt x="416957" y="509927"/>
                      <a:pt x="510452" y="416432"/>
                      <a:pt x="510452" y="301100"/>
                    </a:cubicBezTo>
                    <a:cubicBezTo>
                      <a:pt x="510452" y="185768"/>
                      <a:pt x="416957" y="92273"/>
                      <a:pt x="301625" y="92273"/>
                    </a:cubicBezTo>
                    <a:close/>
                    <a:moveTo>
                      <a:pt x="301625" y="0"/>
                    </a:moveTo>
                    <a:cubicBezTo>
                      <a:pt x="468208" y="0"/>
                      <a:pt x="603250" y="135042"/>
                      <a:pt x="603250" y="301625"/>
                    </a:cubicBezTo>
                    <a:cubicBezTo>
                      <a:pt x="603250" y="468208"/>
                      <a:pt x="468208" y="603250"/>
                      <a:pt x="301625" y="603250"/>
                    </a:cubicBezTo>
                    <a:cubicBezTo>
                      <a:pt x="135042" y="603250"/>
                      <a:pt x="0" y="468208"/>
                      <a:pt x="0" y="301625"/>
                    </a:cubicBezTo>
                    <a:cubicBezTo>
                      <a:pt x="0" y="135042"/>
                      <a:pt x="135042" y="0"/>
                      <a:pt x="301625" y="0"/>
                    </a:cubicBez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 w="19050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457200">
                  <a:defRPr/>
                </a:pPr>
                <a:endParaRPr kumimoji="0" lang="ja-JP" altLang="en-US" sz="1800" kern="0">
                  <a:solidFill>
                    <a:prstClr val="white"/>
                  </a:solidFill>
                  <a:latin typeface="Arial"/>
                  <a:ea typeface="メイリオ"/>
                </a:endParaRPr>
              </a:p>
            </p:txBody>
          </p:sp>
        </p:grpSp>
        <p:cxnSp>
          <p:nvCxnSpPr>
            <p:cNvPr id="215" name="直線コネクタ 214">
              <a:extLst>
                <a:ext uri="{FF2B5EF4-FFF2-40B4-BE49-F238E27FC236}">
                  <a16:creationId xmlns:a16="http://schemas.microsoft.com/office/drawing/2014/main" id="{F54377F6-A583-0705-C0F1-9A255DEFA59C}"/>
                </a:ext>
              </a:extLst>
            </p:cNvPr>
            <p:cNvCxnSpPr>
              <a:cxnSpLocks/>
              <a:stCxn id="211" idx="4"/>
              <a:endCxn id="257" idx="5"/>
            </p:cNvCxnSpPr>
            <p:nvPr/>
          </p:nvCxnSpPr>
          <p:spPr>
            <a:xfrm>
              <a:off x="1600638" y="5140265"/>
              <a:ext cx="0" cy="258565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dash"/>
              <a:miter lim="800000"/>
            </a:ln>
            <a:effectLst/>
          </p:spPr>
        </p:cxnSp>
        <p:sp>
          <p:nvSpPr>
            <p:cNvPr id="216" name="フリーフォーム: 図形 215">
              <a:extLst>
                <a:ext uri="{FF2B5EF4-FFF2-40B4-BE49-F238E27FC236}">
                  <a16:creationId xmlns:a16="http://schemas.microsoft.com/office/drawing/2014/main" id="{676CEAE6-9E66-C4C3-9568-4C170B435ED4}"/>
                </a:ext>
              </a:extLst>
            </p:cNvPr>
            <p:cNvSpPr/>
            <p:nvPr/>
          </p:nvSpPr>
          <p:spPr>
            <a:xfrm flipV="1">
              <a:off x="1069240" y="3987937"/>
              <a:ext cx="319574" cy="169104"/>
            </a:xfrm>
            <a:custGeom>
              <a:avLst/>
              <a:gdLst>
                <a:gd name="connsiteX0" fmla="*/ 4748 w 3550572"/>
                <a:gd name="connsiteY0" fmla="*/ 0 h 1910080"/>
                <a:gd name="connsiteX1" fmla="*/ 231520 w 3550572"/>
                <a:gd name="connsiteY1" fmla="*/ 182963 h 1910080"/>
                <a:gd name="connsiteX2" fmla="*/ 231520 w 3550572"/>
                <a:gd name="connsiteY2" fmla="*/ 182964 h 1910080"/>
                <a:gd name="connsiteX3" fmla="*/ 445442 w 3550572"/>
                <a:gd name="connsiteY3" fmla="*/ 355560 h 1910080"/>
                <a:gd name="connsiteX4" fmla="*/ 291046 w 3550572"/>
                <a:gd name="connsiteY4" fmla="*/ 546923 h 1910080"/>
                <a:gd name="connsiteX5" fmla="*/ 297589 w 3550572"/>
                <a:gd name="connsiteY5" fmla="*/ 572564 h 1910080"/>
                <a:gd name="connsiteX6" fmla="*/ 812982 w 3550572"/>
                <a:gd name="connsiteY6" fmla="*/ 1333306 h 1910080"/>
                <a:gd name="connsiteX7" fmla="*/ 3023239 w 3550572"/>
                <a:gd name="connsiteY7" fmla="*/ 1096988 h 1910080"/>
                <a:gd name="connsiteX8" fmla="*/ 3346043 w 3550572"/>
                <a:gd name="connsiteY8" fmla="*/ 394774 h 1910080"/>
                <a:gd name="connsiteX9" fmla="*/ 3350688 w 3550572"/>
                <a:gd name="connsiteY9" fmla="*/ 360040 h 1910080"/>
                <a:gd name="connsiteX10" fmla="*/ 3550572 w 3550572"/>
                <a:gd name="connsiteY10" fmla="*/ 521310 h 1910080"/>
                <a:gd name="connsiteX11" fmla="*/ 3530706 w 3550572"/>
                <a:gd name="connsiteY11" fmla="*/ 606171 h 1910080"/>
                <a:gd name="connsiteX12" fmla="*/ 3200845 w 3550572"/>
                <a:gd name="connsiteY12" fmla="*/ 1240283 h 1910080"/>
                <a:gd name="connsiteX13" fmla="*/ 669687 w 3550572"/>
                <a:gd name="connsiteY13" fmla="*/ 1510913 h 1910080"/>
                <a:gd name="connsiteX14" fmla="*/ 0 w 3550572"/>
                <a:gd name="connsiteY14" fmla="*/ 128951 h 191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50572" h="1910080">
                  <a:moveTo>
                    <a:pt x="4748" y="0"/>
                  </a:moveTo>
                  <a:lnTo>
                    <a:pt x="231520" y="182963"/>
                  </a:lnTo>
                  <a:lnTo>
                    <a:pt x="231520" y="182964"/>
                  </a:lnTo>
                  <a:lnTo>
                    <a:pt x="445442" y="355560"/>
                  </a:lnTo>
                  <a:lnTo>
                    <a:pt x="291046" y="546923"/>
                  </a:lnTo>
                  <a:lnTo>
                    <a:pt x="297589" y="572564"/>
                  </a:lnTo>
                  <a:cubicBezTo>
                    <a:pt x="386408" y="861986"/>
                    <a:pt x="559631" y="1128899"/>
                    <a:pt x="812982" y="1333306"/>
                  </a:cubicBezTo>
                  <a:cubicBezTo>
                    <a:pt x="1488585" y="1878394"/>
                    <a:pt x="2478151" y="1772591"/>
                    <a:pt x="3023239" y="1096988"/>
                  </a:cubicBezTo>
                  <a:cubicBezTo>
                    <a:pt x="3193578" y="885862"/>
                    <a:pt x="3300355" y="644075"/>
                    <a:pt x="3346043" y="394774"/>
                  </a:cubicBezTo>
                  <a:lnTo>
                    <a:pt x="3350688" y="360040"/>
                  </a:lnTo>
                  <a:lnTo>
                    <a:pt x="3550572" y="521310"/>
                  </a:lnTo>
                  <a:lnTo>
                    <a:pt x="3530706" y="606171"/>
                  </a:lnTo>
                  <a:cubicBezTo>
                    <a:pt x="3466371" y="830966"/>
                    <a:pt x="3356902" y="1046860"/>
                    <a:pt x="3200845" y="1240283"/>
                  </a:cubicBezTo>
                  <a:cubicBezTo>
                    <a:pt x="2576617" y="2013976"/>
                    <a:pt x="1443379" y="2135140"/>
                    <a:pt x="669687" y="1510913"/>
                  </a:cubicBezTo>
                  <a:cubicBezTo>
                    <a:pt x="234485" y="1159785"/>
                    <a:pt x="5747" y="647602"/>
                    <a:pt x="0" y="128951"/>
                  </a:cubicBezTo>
                  <a:close/>
                </a:path>
              </a:pathLst>
            </a:cu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17" name="フリーフォーム: 図形 216">
              <a:extLst>
                <a:ext uri="{FF2B5EF4-FFF2-40B4-BE49-F238E27FC236}">
                  <a16:creationId xmlns:a16="http://schemas.microsoft.com/office/drawing/2014/main" id="{68DBE05F-C811-38E9-04D2-ABA0C7C7D955}"/>
                </a:ext>
              </a:extLst>
            </p:cNvPr>
            <p:cNvSpPr/>
            <p:nvPr/>
          </p:nvSpPr>
          <p:spPr>
            <a:xfrm flipV="1">
              <a:off x="444029" y="4840511"/>
              <a:ext cx="379253" cy="200684"/>
            </a:xfrm>
            <a:custGeom>
              <a:avLst/>
              <a:gdLst>
                <a:gd name="connsiteX0" fmla="*/ 4748 w 3550572"/>
                <a:gd name="connsiteY0" fmla="*/ 0 h 1910080"/>
                <a:gd name="connsiteX1" fmla="*/ 231520 w 3550572"/>
                <a:gd name="connsiteY1" fmla="*/ 182963 h 1910080"/>
                <a:gd name="connsiteX2" fmla="*/ 231520 w 3550572"/>
                <a:gd name="connsiteY2" fmla="*/ 182964 h 1910080"/>
                <a:gd name="connsiteX3" fmla="*/ 445442 w 3550572"/>
                <a:gd name="connsiteY3" fmla="*/ 355560 h 1910080"/>
                <a:gd name="connsiteX4" fmla="*/ 291046 w 3550572"/>
                <a:gd name="connsiteY4" fmla="*/ 546923 h 1910080"/>
                <a:gd name="connsiteX5" fmla="*/ 297589 w 3550572"/>
                <a:gd name="connsiteY5" fmla="*/ 572564 h 1910080"/>
                <a:gd name="connsiteX6" fmla="*/ 812982 w 3550572"/>
                <a:gd name="connsiteY6" fmla="*/ 1333306 h 1910080"/>
                <a:gd name="connsiteX7" fmla="*/ 3023239 w 3550572"/>
                <a:gd name="connsiteY7" fmla="*/ 1096988 h 1910080"/>
                <a:gd name="connsiteX8" fmla="*/ 3346043 w 3550572"/>
                <a:gd name="connsiteY8" fmla="*/ 394774 h 1910080"/>
                <a:gd name="connsiteX9" fmla="*/ 3350688 w 3550572"/>
                <a:gd name="connsiteY9" fmla="*/ 360040 h 1910080"/>
                <a:gd name="connsiteX10" fmla="*/ 3550572 w 3550572"/>
                <a:gd name="connsiteY10" fmla="*/ 521310 h 1910080"/>
                <a:gd name="connsiteX11" fmla="*/ 3530706 w 3550572"/>
                <a:gd name="connsiteY11" fmla="*/ 606171 h 1910080"/>
                <a:gd name="connsiteX12" fmla="*/ 3200845 w 3550572"/>
                <a:gd name="connsiteY12" fmla="*/ 1240283 h 1910080"/>
                <a:gd name="connsiteX13" fmla="*/ 669687 w 3550572"/>
                <a:gd name="connsiteY13" fmla="*/ 1510913 h 1910080"/>
                <a:gd name="connsiteX14" fmla="*/ 0 w 3550572"/>
                <a:gd name="connsiteY14" fmla="*/ 128951 h 191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50572" h="1910080">
                  <a:moveTo>
                    <a:pt x="4748" y="0"/>
                  </a:moveTo>
                  <a:lnTo>
                    <a:pt x="231520" y="182963"/>
                  </a:lnTo>
                  <a:lnTo>
                    <a:pt x="231520" y="182964"/>
                  </a:lnTo>
                  <a:lnTo>
                    <a:pt x="445442" y="355560"/>
                  </a:lnTo>
                  <a:lnTo>
                    <a:pt x="291046" y="546923"/>
                  </a:lnTo>
                  <a:lnTo>
                    <a:pt x="297589" y="572564"/>
                  </a:lnTo>
                  <a:cubicBezTo>
                    <a:pt x="386408" y="861986"/>
                    <a:pt x="559631" y="1128899"/>
                    <a:pt x="812982" y="1333306"/>
                  </a:cubicBezTo>
                  <a:cubicBezTo>
                    <a:pt x="1488585" y="1878394"/>
                    <a:pt x="2478151" y="1772591"/>
                    <a:pt x="3023239" y="1096988"/>
                  </a:cubicBezTo>
                  <a:cubicBezTo>
                    <a:pt x="3193578" y="885862"/>
                    <a:pt x="3300355" y="644075"/>
                    <a:pt x="3346043" y="394774"/>
                  </a:cubicBezTo>
                  <a:lnTo>
                    <a:pt x="3350688" y="360040"/>
                  </a:lnTo>
                  <a:lnTo>
                    <a:pt x="3550572" y="521310"/>
                  </a:lnTo>
                  <a:lnTo>
                    <a:pt x="3530706" y="606171"/>
                  </a:lnTo>
                  <a:cubicBezTo>
                    <a:pt x="3466371" y="830966"/>
                    <a:pt x="3356902" y="1046860"/>
                    <a:pt x="3200845" y="1240283"/>
                  </a:cubicBezTo>
                  <a:cubicBezTo>
                    <a:pt x="2576617" y="2013976"/>
                    <a:pt x="1443379" y="2135140"/>
                    <a:pt x="669687" y="1510913"/>
                  </a:cubicBezTo>
                  <a:cubicBezTo>
                    <a:pt x="234485" y="1159785"/>
                    <a:pt x="5747" y="647602"/>
                    <a:pt x="0" y="128951"/>
                  </a:cubicBezTo>
                  <a:close/>
                </a:path>
              </a:pathLst>
            </a:cu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18" name="楕円 217">
              <a:extLst>
                <a:ext uri="{FF2B5EF4-FFF2-40B4-BE49-F238E27FC236}">
                  <a16:creationId xmlns:a16="http://schemas.microsoft.com/office/drawing/2014/main" id="{DA1BC9EE-0C25-5AE0-58EB-27E9112810D5}"/>
                </a:ext>
              </a:extLst>
            </p:cNvPr>
            <p:cNvSpPr/>
            <p:nvPr/>
          </p:nvSpPr>
          <p:spPr bwMode="auto">
            <a:xfrm>
              <a:off x="998214" y="6363279"/>
              <a:ext cx="323236" cy="323236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2362" kern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cxnSp>
          <p:nvCxnSpPr>
            <p:cNvPr id="219" name="直線矢印コネクタ 218">
              <a:extLst>
                <a:ext uri="{FF2B5EF4-FFF2-40B4-BE49-F238E27FC236}">
                  <a16:creationId xmlns:a16="http://schemas.microsoft.com/office/drawing/2014/main" id="{51C01E69-1DE7-4DD1-6F60-B95ED9AB8563}"/>
                </a:ext>
              </a:extLst>
            </p:cNvPr>
            <p:cNvCxnSpPr>
              <a:cxnSpLocks/>
              <a:endCxn id="218" idx="0"/>
            </p:cNvCxnSpPr>
            <p:nvPr/>
          </p:nvCxnSpPr>
          <p:spPr>
            <a:xfrm>
              <a:off x="588332" y="4916928"/>
              <a:ext cx="571500" cy="1446351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miter lim="800000"/>
              <a:tailEnd type="triangle"/>
            </a:ln>
            <a:effectLst/>
          </p:spPr>
        </p:cxnSp>
        <p:cxnSp>
          <p:nvCxnSpPr>
            <p:cNvPr id="220" name="直線矢印コネクタ 219">
              <a:extLst>
                <a:ext uri="{FF2B5EF4-FFF2-40B4-BE49-F238E27FC236}">
                  <a16:creationId xmlns:a16="http://schemas.microsoft.com/office/drawing/2014/main" id="{0352AC9E-D5BF-15ED-8879-A5DE570F168B}"/>
                </a:ext>
              </a:extLst>
            </p:cNvPr>
            <p:cNvCxnSpPr>
              <a:cxnSpLocks/>
              <a:endCxn id="221" idx="0"/>
            </p:cNvCxnSpPr>
            <p:nvPr/>
          </p:nvCxnSpPr>
          <p:spPr>
            <a:xfrm flipH="1">
              <a:off x="1146953" y="4312130"/>
              <a:ext cx="95250" cy="2046681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221" name="テキスト ボックス 220">
              <a:extLst>
                <a:ext uri="{FF2B5EF4-FFF2-40B4-BE49-F238E27FC236}">
                  <a16:creationId xmlns:a16="http://schemas.microsoft.com/office/drawing/2014/main" id="{63BA149F-14F0-0811-7900-77FDDB586BD3}"/>
                </a:ext>
              </a:extLst>
            </p:cNvPr>
            <p:cNvSpPr txBox="1"/>
            <p:nvPr/>
          </p:nvSpPr>
          <p:spPr>
            <a:xfrm>
              <a:off x="844952" y="6358810"/>
              <a:ext cx="604002" cy="338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ja-JP" sz="1600" dirty="0">
                  <a:solidFill>
                    <a:prstClr val="black"/>
                  </a:solidFill>
                  <a:latin typeface="Arial"/>
                  <a:ea typeface="メイリオ"/>
                </a:rPr>
                <a:t>6</a:t>
              </a:r>
              <a:endParaRPr lang="ja-JP" altLang="en-US" sz="1600" dirty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sp>
          <p:nvSpPr>
            <p:cNvPr id="222" name="楕円 221">
              <a:extLst>
                <a:ext uri="{FF2B5EF4-FFF2-40B4-BE49-F238E27FC236}">
                  <a16:creationId xmlns:a16="http://schemas.microsoft.com/office/drawing/2014/main" id="{6585F256-B66E-DF47-5088-1B21A29EC6CF}"/>
                </a:ext>
              </a:extLst>
            </p:cNvPr>
            <p:cNvSpPr/>
            <p:nvPr/>
          </p:nvSpPr>
          <p:spPr bwMode="auto">
            <a:xfrm>
              <a:off x="3182614" y="4659435"/>
              <a:ext cx="323236" cy="323236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2362" kern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sp>
          <p:nvSpPr>
            <p:cNvPr id="223" name="テキスト ボックス 222">
              <a:extLst>
                <a:ext uri="{FF2B5EF4-FFF2-40B4-BE49-F238E27FC236}">
                  <a16:creationId xmlns:a16="http://schemas.microsoft.com/office/drawing/2014/main" id="{C22007A7-ECC1-1286-057C-D8DE39596991}"/>
                </a:ext>
              </a:extLst>
            </p:cNvPr>
            <p:cNvSpPr txBox="1"/>
            <p:nvPr/>
          </p:nvSpPr>
          <p:spPr>
            <a:xfrm>
              <a:off x="3042231" y="4654966"/>
              <a:ext cx="604002" cy="338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ja-JP" sz="1600" dirty="0">
                  <a:solidFill>
                    <a:prstClr val="black"/>
                  </a:solidFill>
                  <a:latin typeface="Arial"/>
                  <a:ea typeface="メイリオ"/>
                </a:rPr>
                <a:t>10</a:t>
              </a:r>
              <a:endParaRPr lang="ja-JP" altLang="en-US" sz="1600" dirty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sp>
          <p:nvSpPr>
            <p:cNvPr id="224" name="台形 223">
              <a:extLst>
                <a:ext uri="{FF2B5EF4-FFF2-40B4-BE49-F238E27FC236}">
                  <a16:creationId xmlns:a16="http://schemas.microsoft.com/office/drawing/2014/main" id="{C9890A86-8F5A-35BC-1D04-9EFFF57DBEB5}"/>
                </a:ext>
              </a:extLst>
            </p:cNvPr>
            <p:cNvSpPr/>
            <p:nvPr/>
          </p:nvSpPr>
          <p:spPr>
            <a:xfrm>
              <a:off x="2525038" y="6137239"/>
              <a:ext cx="360370" cy="379440"/>
            </a:xfrm>
            <a:prstGeom prst="trapezoid">
              <a:avLst/>
            </a:prstGeom>
            <a:solidFill>
              <a:srgbClr val="156082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25" name="四角形: 角を丸くする 224">
              <a:extLst>
                <a:ext uri="{FF2B5EF4-FFF2-40B4-BE49-F238E27FC236}">
                  <a16:creationId xmlns:a16="http://schemas.microsoft.com/office/drawing/2014/main" id="{034B41B7-11CA-AE99-2903-95216D509277}"/>
                </a:ext>
              </a:extLst>
            </p:cNvPr>
            <p:cNvSpPr/>
            <p:nvPr/>
          </p:nvSpPr>
          <p:spPr>
            <a:xfrm rot="3785809">
              <a:off x="3036836" y="5357991"/>
              <a:ext cx="239217" cy="1243924"/>
            </a:xfrm>
            <a:prstGeom prst="roundRect">
              <a:avLst>
                <a:gd name="adj" fmla="val 50000"/>
              </a:avLst>
            </a:prstGeom>
            <a:solidFill>
              <a:srgbClr val="E8E8E8">
                <a:lumMod val="50000"/>
              </a:srgbClr>
            </a:solidFill>
            <a:ln w="19050" cap="flat" cmpd="sng" algn="ctr">
              <a:solidFill>
                <a:sysClr val="windowText" lastClr="000000">
                  <a:shade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26" name="四角形: 角を丸くする 225">
              <a:extLst>
                <a:ext uri="{FF2B5EF4-FFF2-40B4-BE49-F238E27FC236}">
                  <a16:creationId xmlns:a16="http://schemas.microsoft.com/office/drawing/2014/main" id="{CADF8C08-F5BD-CC20-AF48-E62626DDB871}"/>
                </a:ext>
              </a:extLst>
            </p:cNvPr>
            <p:cNvSpPr/>
            <p:nvPr/>
          </p:nvSpPr>
          <p:spPr>
            <a:xfrm rot="17245345">
              <a:off x="3977693" y="5279221"/>
              <a:ext cx="239217" cy="1243928"/>
            </a:xfrm>
            <a:prstGeom prst="roundRect">
              <a:avLst>
                <a:gd name="adj" fmla="val 50000"/>
              </a:avLst>
            </a:prstGeom>
            <a:solidFill>
              <a:srgbClr val="E8E8E8">
                <a:lumMod val="50000"/>
              </a:srgbClr>
            </a:solidFill>
            <a:ln w="19050" cap="flat" cmpd="sng" algn="ctr">
              <a:solidFill>
                <a:sysClr val="windowText" lastClr="000000">
                  <a:shade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27" name="楕円 226">
              <a:extLst>
                <a:ext uri="{FF2B5EF4-FFF2-40B4-BE49-F238E27FC236}">
                  <a16:creationId xmlns:a16="http://schemas.microsoft.com/office/drawing/2014/main" id="{B4EC785D-8320-35D8-8902-821666760086}"/>
                </a:ext>
              </a:extLst>
            </p:cNvPr>
            <p:cNvSpPr/>
            <p:nvPr/>
          </p:nvSpPr>
          <p:spPr>
            <a:xfrm>
              <a:off x="4500464" y="5988724"/>
              <a:ext cx="119608" cy="119608"/>
            </a:xfrm>
            <a:prstGeom prst="ellipse">
              <a:avLst/>
            </a:prstGeom>
            <a:solidFill>
              <a:sysClr val="windowText" lastClr="000000"/>
            </a:solidFill>
            <a:ln w="19050" cap="flat" cmpd="sng" algn="ctr">
              <a:solidFill>
                <a:sysClr val="windowText" lastClr="000000">
                  <a:shade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28" name="楕円 227">
              <a:extLst>
                <a:ext uri="{FF2B5EF4-FFF2-40B4-BE49-F238E27FC236}">
                  <a16:creationId xmlns:a16="http://schemas.microsoft.com/office/drawing/2014/main" id="{17BA06D2-BFC5-FD0A-6B46-3F59238873EA}"/>
                </a:ext>
              </a:extLst>
            </p:cNvPr>
            <p:cNvSpPr/>
            <p:nvPr/>
          </p:nvSpPr>
          <p:spPr>
            <a:xfrm>
              <a:off x="3564612" y="5687417"/>
              <a:ext cx="119608" cy="119608"/>
            </a:xfrm>
            <a:prstGeom prst="ellipse">
              <a:avLst/>
            </a:prstGeom>
            <a:solidFill>
              <a:sysClr val="windowText" lastClr="000000"/>
            </a:solidFill>
            <a:ln w="19050" cap="flat" cmpd="sng" algn="ctr">
              <a:solidFill>
                <a:sysClr val="windowText" lastClr="000000">
                  <a:shade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29" name="楕円 228">
              <a:extLst>
                <a:ext uri="{FF2B5EF4-FFF2-40B4-BE49-F238E27FC236}">
                  <a16:creationId xmlns:a16="http://schemas.microsoft.com/office/drawing/2014/main" id="{2D629FD3-21F1-6F29-7BE7-CFBDCADCE849}"/>
                </a:ext>
              </a:extLst>
            </p:cNvPr>
            <p:cNvSpPr/>
            <p:nvPr/>
          </p:nvSpPr>
          <p:spPr>
            <a:xfrm>
              <a:off x="2648255" y="6144092"/>
              <a:ext cx="119609" cy="119609"/>
            </a:xfrm>
            <a:prstGeom prst="ellipse">
              <a:avLst/>
            </a:prstGeom>
            <a:solidFill>
              <a:sysClr val="windowText" lastClr="000000"/>
            </a:solidFill>
            <a:ln w="19050" cap="flat" cmpd="sng" algn="ctr">
              <a:solidFill>
                <a:sysClr val="windowText" lastClr="000000">
                  <a:shade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grpSp>
          <p:nvGrpSpPr>
            <p:cNvPr id="230" name="グループ化 229">
              <a:extLst>
                <a:ext uri="{FF2B5EF4-FFF2-40B4-BE49-F238E27FC236}">
                  <a16:creationId xmlns:a16="http://schemas.microsoft.com/office/drawing/2014/main" id="{50B42014-D2B3-8612-E4AB-0AC200E0BA4D}"/>
                </a:ext>
              </a:extLst>
            </p:cNvPr>
            <p:cNvGrpSpPr/>
            <p:nvPr/>
          </p:nvGrpSpPr>
          <p:grpSpPr>
            <a:xfrm>
              <a:off x="4327795" y="6366896"/>
              <a:ext cx="464938" cy="379072"/>
              <a:chOff x="-1356939" y="8696808"/>
              <a:chExt cx="1656862" cy="1350870"/>
            </a:xfrm>
          </p:grpSpPr>
          <p:sp>
            <p:nvSpPr>
              <p:cNvPr id="240" name="台形 239">
                <a:extLst>
                  <a:ext uri="{FF2B5EF4-FFF2-40B4-BE49-F238E27FC236}">
                    <a16:creationId xmlns:a16="http://schemas.microsoft.com/office/drawing/2014/main" id="{2F46C1C6-A01A-B09F-A7BC-1FA85376278C}"/>
                  </a:ext>
                </a:extLst>
              </p:cNvPr>
              <p:cNvSpPr/>
              <p:nvPr/>
            </p:nvSpPr>
            <p:spPr>
              <a:xfrm>
                <a:off x="-1356939" y="9096649"/>
                <a:ext cx="1656862" cy="951029"/>
              </a:xfrm>
              <a:prstGeom prst="trapezoid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9050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kumimoji="0" lang="ja-JP" altLang="en-US" sz="1800" kern="0">
                  <a:solidFill>
                    <a:prstClr val="white"/>
                  </a:solidFill>
                  <a:latin typeface="Arial"/>
                  <a:ea typeface="メイリオ"/>
                </a:endParaRPr>
              </a:p>
            </p:txBody>
          </p:sp>
          <p:sp>
            <p:nvSpPr>
              <p:cNvPr id="248" name="フリーフォーム: 図形 247">
                <a:extLst>
                  <a:ext uri="{FF2B5EF4-FFF2-40B4-BE49-F238E27FC236}">
                    <a16:creationId xmlns:a16="http://schemas.microsoft.com/office/drawing/2014/main" id="{7B623220-8B96-C223-29EB-8D7C3572B982}"/>
                  </a:ext>
                </a:extLst>
              </p:cNvPr>
              <p:cNvSpPr/>
              <p:nvPr/>
            </p:nvSpPr>
            <p:spPr>
              <a:xfrm>
                <a:off x="-731713" y="8696808"/>
                <a:ext cx="406420" cy="406421"/>
              </a:xfrm>
              <a:custGeom>
                <a:avLst/>
                <a:gdLst>
                  <a:gd name="connsiteX0" fmla="*/ 301625 w 603250"/>
                  <a:gd name="connsiteY0" fmla="*/ 92273 h 603250"/>
                  <a:gd name="connsiteX1" fmla="*/ 92798 w 603250"/>
                  <a:gd name="connsiteY1" fmla="*/ 301100 h 603250"/>
                  <a:gd name="connsiteX2" fmla="*/ 301625 w 603250"/>
                  <a:gd name="connsiteY2" fmla="*/ 509927 h 603250"/>
                  <a:gd name="connsiteX3" fmla="*/ 510452 w 603250"/>
                  <a:gd name="connsiteY3" fmla="*/ 301100 h 603250"/>
                  <a:gd name="connsiteX4" fmla="*/ 301625 w 603250"/>
                  <a:gd name="connsiteY4" fmla="*/ 92273 h 603250"/>
                  <a:gd name="connsiteX5" fmla="*/ 301625 w 603250"/>
                  <a:gd name="connsiteY5" fmla="*/ 0 h 603250"/>
                  <a:gd name="connsiteX6" fmla="*/ 603250 w 603250"/>
                  <a:gd name="connsiteY6" fmla="*/ 301625 h 603250"/>
                  <a:gd name="connsiteX7" fmla="*/ 301625 w 603250"/>
                  <a:gd name="connsiteY7" fmla="*/ 603250 h 603250"/>
                  <a:gd name="connsiteX8" fmla="*/ 0 w 603250"/>
                  <a:gd name="connsiteY8" fmla="*/ 301625 h 603250"/>
                  <a:gd name="connsiteX9" fmla="*/ 301625 w 603250"/>
                  <a:gd name="connsiteY9" fmla="*/ 0 h 6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3250" h="603250">
                    <a:moveTo>
                      <a:pt x="301625" y="92273"/>
                    </a:moveTo>
                    <a:cubicBezTo>
                      <a:pt x="186293" y="92273"/>
                      <a:pt x="92798" y="185768"/>
                      <a:pt x="92798" y="301100"/>
                    </a:cubicBezTo>
                    <a:cubicBezTo>
                      <a:pt x="92798" y="416432"/>
                      <a:pt x="186293" y="509927"/>
                      <a:pt x="301625" y="509927"/>
                    </a:cubicBezTo>
                    <a:cubicBezTo>
                      <a:pt x="416957" y="509927"/>
                      <a:pt x="510452" y="416432"/>
                      <a:pt x="510452" y="301100"/>
                    </a:cubicBezTo>
                    <a:cubicBezTo>
                      <a:pt x="510452" y="185768"/>
                      <a:pt x="416957" y="92273"/>
                      <a:pt x="301625" y="92273"/>
                    </a:cubicBezTo>
                    <a:close/>
                    <a:moveTo>
                      <a:pt x="301625" y="0"/>
                    </a:moveTo>
                    <a:cubicBezTo>
                      <a:pt x="468208" y="0"/>
                      <a:pt x="603250" y="135042"/>
                      <a:pt x="603250" y="301625"/>
                    </a:cubicBezTo>
                    <a:cubicBezTo>
                      <a:pt x="603250" y="468208"/>
                      <a:pt x="468208" y="603250"/>
                      <a:pt x="301625" y="603250"/>
                    </a:cubicBezTo>
                    <a:cubicBezTo>
                      <a:pt x="135042" y="603250"/>
                      <a:pt x="0" y="468208"/>
                      <a:pt x="0" y="301625"/>
                    </a:cubicBezTo>
                    <a:cubicBezTo>
                      <a:pt x="0" y="135042"/>
                      <a:pt x="135042" y="0"/>
                      <a:pt x="301625" y="0"/>
                    </a:cubicBez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 w="19050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457200">
                  <a:defRPr/>
                </a:pPr>
                <a:endParaRPr kumimoji="0" lang="ja-JP" altLang="en-US" sz="1800" kern="0">
                  <a:solidFill>
                    <a:prstClr val="white"/>
                  </a:solidFill>
                  <a:latin typeface="Arial"/>
                  <a:ea typeface="メイリオ"/>
                </a:endParaRPr>
              </a:p>
            </p:txBody>
          </p:sp>
        </p:grpSp>
        <p:cxnSp>
          <p:nvCxnSpPr>
            <p:cNvPr id="231" name="直線コネクタ 230">
              <a:extLst>
                <a:ext uri="{FF2B5EF4-FFF2-40B4-BE49-F238E27FC236}">
                  <a16:creationId xmlns:a16="http://schemas.microsoft.com/office/drawing/2014/main" id="{3EEEDFE7-0F10-B460-6FA1-599372FE80E1}"/>
                </a:ext>
              </a:extLst>
            </p:cNvPr>
            <p:cNvCxnSpPr>
              <a:cxnSpLocks/>
              <a:stCxn id="227" idx="4"/>
              <a:endCxn id="248" idx="5"/>
            </p:cNvCxnSpPr>
            <p:nvPr/>
          </p:nvCxnSpPr>
          <p:spPr>
            <a:xfrm>
              <a:off x="4560266" y="6108328"/>
              <a:ext cx="0" cy="258565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dash"/>
              <a:miter lim="800000"/>
            </a:ln>
            <a:effectLst/>
          </p:spPr>
        </p:cxnSp>
        <p:sp>
          <p:nvSpPr>
            <p:cNvPr id="232" name="フリーフォーム: 図形 231">
              <a:extLst>
                <a:ext uri="{FF2B5EF4-FFF2-40B4-BE49-F238E27FC236}">
                  <a16:creationId xmlns:a16="http://schemas.microsoft.com/office/drawing/2014/main" id="{9C3622CF-4942-1C47-A48A-F7CE760E82C8}"/>
                </a:ext>
              </a:extLst>
            </p:cNvPr>
            <p:cNvSpPr/>
            <p:nvPr/>
          </p:nvSpPr>
          <p:spPr>
            <a:xfrm flipV="1">
              <a:off x="3307155" y="5451300"/>
              <a:ext cx="601514" cy="318294"/>
            </a:xfrm>
            <a:custGeom>
              <a:avLst/>
              <a:gdLst>
                <a:gd name="connsiteX0" fmla="*/ 4748 w 3550572"/>
                <a:gd name="connsiteY0" fmla="*/ 0 h 1910080"/>
                <a:gd name="connsiteX1" fmla="*/ 231520 w 3550572"/>
                <a:gd name="connsiteY1" fmla="*/ 182963 h 1910080"/>
                <a:gd name="connsiteX2" fmla="*/ 231520 w 3550572"/>
                <a:gd name="connsiteY2" fmla="*/ 182964 h 1910080"/>
                <a:gd name="connsiteX3" fmla="*/ 445442 w 3550572"/>
                <a:gd name="connsiteY3" fmla="*/ 355560 h 1910080"/>
                <a:gd name="connsiteX4" fmla="*/ 291046 w 3550572"/>
                <a:gd name="connsiteY4" fmla="*/ 546923 h 1910080"/>
                <a:gd name="connsiteX5" fmla="*/ 297589 w 3550572"/>
                <a:gd name="connsiteY5" fmla="*/ 572564 h 1910080"/>
                <a:gd name="connsiteX6" fmla="*/ 812982 w 3550572"/>
                <a:gd name="connsiteY6" fmla="*/ 1333306 h 1910080"/>
                <a:gd name="connsiteX7" fmla="*/ 3023239 w 3550572"/>
                <a:gd name="connsiteY7" fmla="*/ 1096988 h 1910080"/>
                <a:gd name="connsiteX8" fmla="*/ 3346043 w 3550572"/>
                <a:gd name="connsiteY8" fmla="*/ 394774 h 1910080"/>
                <a:gd name="connsiteX9" fmla="*/ 3350688 w 3550572"/>
                <a:gd name="connsiteY9" fmla="*/ 360040 h 1910080"/>
                <a:gd name="connsiteX10" fmla="*/ 3550572 w 3550572"/>
                <a:gd name="connsiteY10" fmla="*/ 521310 h 1910080"/>
                <a:gd name="connsiteX11" fmla="*/ 3530706 w 3550572"/>
                <a:gd name="connsiteY11" fmla="*/ 606171 h 1910080"/>
                <a:gd name="connsiteX12" fmla="*/ 3200845 w 3550572"/>
                <a:gd name="connsiteY12" fmla="*/ 1240283 h 1910080"/>
                <a:gd name="connsiteX13" fmla="*/ 669687 w 3550572"/>
                <a:gd name="connsiteY13" fmla="*/ 1510913 h 1910080"/>
                <a:gd name="connsiteX14" fmla="*/ 0 w 3550572"/>
                <a:gd name="connsiteY14" fmla="*/ 128951 h 191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50572" h="1910080">
                  <a:moveTo>
                    <a:pt x="4748" y="0"/>
                  </a:moveTo>
                  <a:lnTo>
                    <a:pt x="231520" y="182963"/>
                  </a:lnTo>
                  <a:lnTo>
                    <a:pt x="231520" y="182964"/>
                  </a:lnTo>
                  <a:lnTo>
                    <a:pt x="445442" y="355560"/>
                  </a:lnTo>
                  <a:lnTo>
                    <a:pt x="291046" y="546923"/>
                  </a:lnTo>
                  <a:lnTo>
                    <a:pt x="297589" y="572564"/>
                  </a:lnTo>
                  <a:cubicBezTo>
                    <a:pt x="386408" y="861986"/>
                    <a:pt x="559631" y="1128899"/>
                    <a:pt x="812982" y="1333306"/>
                  </a:cubicBezTo>
                  <a:cubicBezTo>
                    <a:pt x="1488585" y="1878394"/>
                    <a:pt x="2478151" y="1772591"/>
                    <a:pt x="3023239" y="1096988"/>
                  </a:cubicBezTo>
                  <a:cubicBezTo>
                    <a:pt x="3193578" y="885862"/>
                    <a:pt x="3300355" y="644075"/>
                    <a:pt x="3346043" y="394774"/>
                  </a:cubicBezTo>
                  <a:lnTo>
                    <a:pt x="3350688" y="360040"/>
                  </a:lnTo>
                  <a:lnTo>
                    <a:pt x="3550572" y="521310"/>
                  </a:lnTo>
                  <a:lnTo>
                    <a:pt x="3530706" y="606171"/>
                  </a:lnTo>
                  <a:cubicBezTo>
                    <a:pt x="3466371" y="830966"/>
                    <a:pt x="3356902" y="1046860"/>
                    <a:pt x="3200845" y="1240283"/>
                  </a:cubicBezTo>
                  <a:cubicBezTo>
                    <a:pt x="2576617" y="2013976"/>
                    <a:pt x="1443379" y="2135140"/>
                    <a:pt x="669687" y="1510913"/>
                  </a:cubicBezTo>
                  <a:cubicBezTo>
                    <a:pt x="234485" y="1159785"/>
                    <a:pt x="5747" y="647602"/>
                    <a:pt x="0" y="128951"/>
                  </a:cubicBezTo>
                  <a:close/>
                </a:path>
              </a:pathLst>
            </a:cu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33" name="フリーフォーム: 図形 232">
              <a:extLst>
                <a:ext uri="{FF2B5EF4-FFF2-40B4-BE49-F238E27FC236}">
                  <a16:creationId xmlns:a16="http://schemas.microsoft.com/office/drawing/2014/main" id="{50473B34-4F49-0DCF-35C4-0F44677CE8DF}"/>
                </a:ext>
              </a:extLst>
            </p:cNvPr>
            <p:cNvSpPr/>
            <p:nvPr/>
          </p:nvSpPr>
          <p:spPr>
            <a:xfrm flipV="1">
              <a:off x="2333275" y="5833974"/>
              <a:ext cx="778353" cy="411870"/>
            </a:xfrm>
            <a:custGeom>
              <a:avLst/>
              <a:gdLst>
                <a:gd name="connsiteX0" fmla="*/ 4748 w 3550572"/>
                <a:gd name="connsiteY0" fmla="*/ 0 h 1910080"/>
                <a:gd name="connsiteX1" fmla="*/ 231520 w 3550572"/>
                <a:gd name="connsiteY1" fmla="*/ 182963 h 1910080"/>
                <a:gd name="connsiteX2" fmla="*/ 231520 w 3550572"/>
                <a:gd name="connsiteY2" fmla="*/ 182964 h 1910080"/>
                <a:gd name="connsiteX3" fmla="*/ 445442 w 3550572"/>
                <a:gd name="connsiteY3" fmla="*/ 355560 h 1910080"/>
                <a:gd name="connsiteX4" fmla="*/ 291046 w 3550572"/>
                <a:gd name="connsiteY4" fmla="*/ 546923 h 1910080"/>
                <a:gd name="connsiteX5" fmla="*/ 297589 w 3550572"/>
                <a:gd name="connsiteY5" fmla="*/ 572564 h 1910080"/>
                <a:gd name="connsiteX6" fmla="*/ 812982 w 3550572"/>
                <a:gd name="connsiteY6" fmla="*/ 1333306 h 1910080"/>
                <a:gd name="connsiteX7" fmla="*/ 3023239 w 3550572"/>
                <a:gd name="connsiteY7" fmla="*/ 1096988 h 1910080"/>
                <a:gd name="connsiteX8" fmla="*/ 3346043 w 3550572"/>
                <a:gd name="connsiteY8" fmla="*/ 394774 h 1910080"/>
                <a:gd name="connsiteX9" fmla="*/ 3350688 w 3550572"/>
                <a:gd name="connsiteY9" fmla="*/ 360040 h 1910080"/>
                <a:gd name="connsiteX10" fmla="*/ 3550572 w 3550572"/>
                <a:gd name="connsiteY10" fmla="*/ 521310 h 1910080"/>
                <a:gd name="connsiteX11" fmla="*/ 3530706 w 3550572"/>
                <a:gd name="connsiteY11" fmla="*/ 606171 h 1910080"/>
                <a:gd name="connsiteX12" fmla="*/ 3200845 w 3550572"/>
                <a:gd name="connsiteY12" fmla="*/ 1240283 h 1910080"/>
                <a:gd name="connsiteX13" fmla="*/ 669687 w 3550572"/>
                <a:gd name="connsiteY13" fmla="*/ 1510913 h 1910080"/>
                <a:gd name="connsiteX14" fmla="*/ 0 w 3550572"/>
                <a:gd name="connsiteY14" fmla="*/ 128951 h 191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50572" h="1910080">
                  <a:moveTo>
                    <a:pt x="4748" y="0"/>
                  </a:moveTo>
                  <a:lnTo>
                    <a:pt x="231520" y="182963"/>
                  </a:lnTo>
                  <a:lnTo>
                    <a:pt x="231520" y="182964"/>
                  </a:lnTo>
                  <a:lnTo>
                    <a:pt x="445442" y="355560"/>
                  </a:lnTo>
                  <a:lnTo>
                    <a:pt x="291046" y="546923"/>
                  </a:lnTo>
                  <a:lnTo>
                    <a:pt x="297589" y="572564"/>
                  </a:lnTo>
                  <a:cubicBezTo>
                    <a:pt x="386408" y="861986"/>
                    <a:pt x="559631" y="1128899"/>
                    <a:pt x="812982" y="1333306"/>
                  </a:cubicBezTo>
                  <a:cubicBezTo>
                    <a:pt x="1488585" y="1878394"/>
                    <a:pt x="2478151" y="1772591"/>
                    <a:pt x="3023239" y="1096988"/>
                  </a:cubicBezTo>
                  <a:cubicBezTo>
                    <a:pt x="3193578" y="885862"/>
                    <a:pt x="3300355" y="644075"/>
                    <a:pt x="3346043" y="394774"/>
                  </a:cubicBezTo>
                  <a:lnTo>
                    <a:pt x="3350688" y="360040"/>
                  </a:lnTo>
                  <a:lnTo>
                    <a:pt x="3550572" y="521310"/>
                  </a:lnTo>
                  <a:lnTo>
                    <a:pt x="3530706" y="606171"/>
                  </a:lnTo>
                  <a:cubicBezTo>
                    <a:pt x="3466371" y="830966"/>
                    <a:pt x="3356902" y="1046860"/>
                    <a:pt x="3200845" y="1240283"/>
                  </a:cubicBezTo>
                  <a:cubicBezTo>
                    <a:pt x="2576617" y="2013976"/>
                    <a:pt x="1443379" y="2135140"/>
                    <a:pt x="669687" y="1510913"/>
                  </a:cubicBezTo>
                  <a:cubicBezTo>
                    <a:pt x="234485" y="1159785"/>
                    <a:pt x="5747" y="647602"/>
                    <a:pt x="0" y="128951"/>
                  </a:cubicBezTo>
                  <a:close/>
                </a:path>
              </a:pathLst>
            </a:cu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34" name="楕円 233">
              <a:extLst>
                <a:ext uri="{FF2B5EF4-FFF2-40B4-BE49-F238E27FC236}">
                  <a16:creationId xmlns:a16="http://schemas.microsoft.com/office/drawing/2014/main" id="{DA2250FB-A837-D36E-7BE3-9859B1FE6693}"/>
                </a:ext>
              </a:extLst>
            </p:cNvPr>
            <p:cNvSpPr/>
            <p:nvPr/>
          </p:nvSpPr>
          <p:spPr bwMode="auto">
            <a:xfrm>
              <a:off x="3528810" y="6563360"/>
              <a:ext cx="323236" cy="323236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2362" kern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cxnSp>
          <p:nvCxnSpPr>
            <p:cNvPr id="235" name="直線矢印コネクタ 234">
              <a:extLst>
                <a:ext uri="{FF2B5EF4-FFF2-40B4-BE49-F238E27FC236}">
                  <a16:creationId xmlns:a16="http://schemas.microsoft.com/office/drawing/2014/main" id="{15730618-292D-3DBE-0A83-13449C5163C8}"/>
                </a:ext>
              </a:extLst>
            </p:cNvPr>
            <p:cNvCxnSpPr>
              <a:cxnSpLocks/>
            </p:cNvCxnSpPr>
            <p:nvPr/>
          </p:nvCxnSpPr>
          <p:spPr>
            <a:xfrm>
              <a:off x="2725924" y="6202491"/>
              <a:ext cx="780397" cy="45006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miter lim="800000"/>
              <a:tailEnd type="triangle"/>
            </a:ln>
            <a:effectLst/>
          </p:spPr>
        </p:cxnSp>
        <p:cxnSp>
          <p:nvCxnSpPr>
            <p:cNvPr id="236" name="直線矢印コネクタ 235">
              <a:extLst>
                <a:ext uri="{FF2B5EF4-FFF2-40B4-BE49-F238E27FC236}">
                  <a16:creationId xmlns:a16="http://schemas.microsoft.com/office/drawing/2014/main" id="{229FBCA7-F287-7A11-87EF-5ED2A1A61007}"/>
                </a:ext>
              </a:extLst>
            </p:cNvPr>
            <p:cNvCxnSpPr>
              <a:cxnSpLocks/>
              <a:stCxn id="226" idx="0"/>
              <a:endCxn id="234" idx="0"/>
            </p:cNvCxnSpPr>
            <p:nvPr/>
          </p:nvCxnSpPr>
          <p:spPr>
            <a:xfrm>
              <a:off x="3503871" y="5714960"/>
              <a:ext cx="186557" cy="8484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237" name="テキスト ボックス 236">
              <a:extLst>
                <a:ext uri="{FF2B5EF4-FFF2-40B4-BE49-F238E27FC236}">
                  <a16:creationId xmlns:a16="http://schemas.microsoft.com/office/drawing/2014/main" id="{70CAC6CC-5B26-44F4-72F4-ACD7E0C692C0}"/>
                </a:ext>
              </a:extLst>
            </p:cNvPr>
            <p:cNvSpPr txBox="1"/>
            <p:nvPr/>
          </p:nvSpPr>
          <p:spPr>
            <a:xfrm>
              <a:off x="3375547" y="6558890"/>
              <a:ext cx="604002" cy="338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ja-JP" sz="1600">
                  <a:solidFill>
                    <a:prstClr val="black"/>
                  </a:solidFill>
                  <a:latin typeface="Arial"/>
                  <a:ea typeface="メイリオ"/>
                </a:rPr>
                <a:t>18</a:t>
              </a:r>
              <a:endParaRPr lang="ja-JP" altLang="en-US" sz="160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sp>
          <p:nvSpPr>
            <p:cNvPr id="238" name="テキスト ボックス 237">
              <a:extLst>
                <a:ext uri="{FF2B5EF4-FFF2-40B4-BE49-F238E27FC236}">
                  <a16:creationId xmlns:a16="http://schemas.microsoft.com/office/drawing/2014/main" id="{63BEB6BF-0A8F-77D7-BD8E-4CA2CB4AEA40}"/>
                </a:ext>
              </a:extLst>
            </p:cNvPr>
            <p:cNvSpPr txBox="1"/>
            <p:nvPr/>
          </p:nvSpPr>
          <p:spPr>
            <a:xfrm>
              <a:off x="538002" y="7047066"/>
              <a:ext cx="4167783" cy="585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ja-JP" sz="3200" dirty="0">
                  <a:solidFill>
                    <a:prstClr val="black"/>
                  </a:solidFill>
                  <a:latin typeface="Segoe UI" panose="020B0502040204020203" pitchFamily="34" charset="0"/>
                  <a:ea typeface="メイリオ"/>
                  <a:cs typeface="Segoe UI" panose="020B0502040204020203" pitchFamily="34" charset="0"/>
                </a:rPr>
                <a:t>Sampled node cost</a:t>
              </a:r>
              <a:endParaRPr lang="ja-JP" altLang="en-US" sz="3200" baseline="-25000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endParaRPr>
            </a:p>
          </p:txBody>
        </p:sp>
        <p:sp>
          <p:nvSpPr>
            <p:cNvPr id="239" name="テキスト ボックス 238">
              <a:extLst>
                <a:ext uri="{FF2B5EF4-FFF2-40B4-BE49-F238E27FC236}">
                  <a16:creationId xmlns:a16="http://schemas.microsoft.com/office/drawing/2014/main" id="{202AAE20-43CA-7931-A242-ACDBE5270F02}"/>
                </a:ext>
              </a:extLst>
            </p:cNvPr>
            <p:cNvSpPr txBox="1"/>
            <p:nvPr/>
          </p:nvSpPr>
          <p:spPr>
            <a:xfrm>
              <a:off x="315143" y="5816187"/>
              <a:ext cx="1885405" cy="400452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kumimoji="0" lang="en-US" altLang="ja-JP" sz="2000" kern="0" dirty="0">
                  <a:solidFill>
                    <a:prstClr val="black"/>
                  </a:solidFill>
                  <a:latin typeface="Arial"/>
                  <a:ea typeface="メイリオ"/>
                </a:rPr>
                <a:t>Weighted sum</a:t>
              </a:r>
              <a:endParaRPr kumimoji="0" lang="ja-JP" altLang="en-US" sz="2000" kern="0" baseline="-25000" dirty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</p:grpSp>
      <p:grpSp>
        <p:nvGrpSpPr>
          <p:cNvPr id="273" name="グループ化 272">
            <a:extLst>
              <a:ext uri="{FF2B5EF4-FFF2-40B4-BE49-F238E27FC236}">
                <a16:creationId xmlns:a16="http://schemas.microsoft.com/office/drawing/2014/main" id="{CAEEB4EA-A892-C53F-2F87-706E476DFA74}"/>
              </a:ext>
            </a:extLst>
          </p:cNvPr>
          <p:cNvGrpSpPr/>
          <p:nvPr/>
        </p:nvGrpSpPr>
        <p:grpSpPr>
          <a:xfrm>
            <a:off x="20675913" y="17010279"/>
            <a:ext cx="4225278" cy="2167901"/>
            <a:chOff x="1896328" y="7379080"/>
            <a:chExt cx="5178453" cy="2656956"/>
          </a:xfrm>
        </p:grpSpPr>
        <p:sp>
          <p:nvSpPr>
            <p:cNvPr id="274" name="テキスト ボックス 273">
              <a:extLst>
                <a:ext uri="{FF2B5EF4-FFF2-40B4-BE49-F238E27FC236}">
                  <a16:creationId xmlns:a16="http://schemas.microsoft.com/office/drawing/2014/main" id="{2D77B694-93F2-A1E7-E748-E698E3954044}"/>
                </a:ext>
              </a:extLst>
            </p:cNvPr>
            <p:cNvSpPr txBox="1"/>
            <p:nvPr/>
          </p:nvSpPr>
          <p:spPr>
            <a:xfrm>
              <a:off x="1896328" y="7379317"/>
              <a:ext cx="545001" cy="41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altLang="ja-JP" sz="1600">
                  <a:solidFill>
                    <a:prstClr val="black"/>
                  </a:solidFill>
                  <a:latin typeface="Arial"/>
                  <a:ea typeface="メイリオ"/>
                </a:rPr>
                <a:t>10</a:t>
              </a:r>
              <a:endParaRPr lang="ja-JP" altLang="en-US" sz="160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cxnSp>
          <p:nvCxnSpPr>
            <p:cNvPr id="277" name="直線コネクタ 276">
              <a:extLst>
                <a:ext uri="{FF2B5EF4-FFF2-40B4-BE49-F238E27FC236}">
                  <a16:creationId xmlns:a16="http://schemas.microsoft.com/office/drawing/2014/main" id="{4C147BD6-6687-4A64-2C6B-5C0D26C021C0}"/>
                </a:ext>
              </a:extLst>
            </p:cNvPr>
            <p:cNvCxnSpPr>
              <a:cxnSpLocks/>
              <a:stCxn id="281" idx="6"/>
              <a:endCxn id="283" idx="2"/>
            </p:cNvCxnSpPr>
            <p:nvPr/>
          </p:nvCxnSpPr>
          <p:spPr>
            <a:xfrm flipV="1">
              <a:off x="2316886" y="7578334"/>
              <a:ext cx="1480445" cy="3175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278" name="直線矢印コネクタ 277">
              <a:extLst>
                <a:ext uri="{FF2B5EF4-FFF2-40B4-BE49-F238E27FC236}">
                  <a16:creationId xmlns:a16="http://schemas.microsoft.com/office/drawing/2014/main" id="{2FAA06AD-4C90-6448-990A-5E5B77CE27E1}"/>
                </a:ext>
              </a:extLst>
            </p:cNvPr>
            <p:cNvCxnSpPr>
              <a:cxnSpLocks/>
            </p:cNvCxnSpPr>
            <p:nvPr/>
          </p:nvCxnSpPr>
          <p:spPr>
            <a:xfrm>
              <a:off x="2125245" y="8225950"/>
              <a:ext cx="445575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79" name="二等辺三角形 278">
              <a:extLst>
                <a:ext uri="{FF2B5EF4-FFF2-40B4-BE49-F238E27FC236}">
                  <a16:creationId xmlns:a16="http://schemas.microsoft.com/office/drawing/2014/main" id="{9DE30F21-1BA0-4EEF-6829-B7E8260463F4}"/>
                </a:ext>
              </a:extLst>
            </p:cNvPr>
            <p:cNvSpPr/>
            <p:nvPr/>
          </p:nvSpPr>
          <p:spPr>
            <a:xfrm rot="5400000" flipH="1">
              <a:off x="6437845" y="7888155"/>
              <a:ext cx="561663" cy="665779"/>
            </a:xfrm>
            <a:prstGeom prst="triangle">
              <a:avLst/>
            </a:prstGeom>
            <a:solidFill>
              <a:srgbClr val="156082"/>
            </a:solidFill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14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80" name="テキスト ボックス 279">
              <a:extLst>
                <a:ext uri="{FF2B5EF4-FFF2-40B4-BE49-F238E27FC236}">
                  <a16:creationId xmlns:a16="http://schemas.microsoft.com/office/drawing/2014/main" id="{C3B7CDD8-1DB2-8F50-64FE-3AB017D3B656}"/>
                </a:ext>
              </a:extLst>
            </p:cNvPr>
            <p:cNvSpPr txBox="1"/>
            <p:nvPr/>
          </p:nvSpPr>
          <p:spPr>
            <a:xfrm>
              <a:off x="6376600" y="8018589"/>
              <a:ext cx="563564" cy="41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altLang="ja-JP" sz="1600" dirty="0">
                  <a:solidFill>
                    <a:prstClr val="white"/>
                  </a:solidFill>
                  <a:latin typeface="Arial"/>
                  <a:ea typeface="メイリオ"/>
                </a:rPr>
                <a:t>10</a:t>
              </a:r>
              <a:endParaRPr lang="ja-JP" altLang="en-US" sz="1600" baseline="-25000" dirty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81" name="楕円 280">
              <a:extLst>
                <a:ext uri="{FF2B5EF4-FFF2-40B4-BE49-F238E27FC236}">
                  <a16:creationId xmlns:a16="http://schemas.microsoft.com/office/drawing/2014/main" id="{D66D0FFE-EF2A-5685-5EB6-44CCB58F8D0F}"/>
                </a:ext>
              </a:extLst>
            </p:cNvPr>
            <p:cNvSpPr/>
            <p:nvPr/>
          </p:nvSpPr>
          <p:spPr bwMode="auto">
            <a:xfrm>
              <a:off x="1993650" y="7419891"/>
              <a:ext cx="323236" cy="323236"/>
            </a:xfrm>
            <a:prstGeom prst="ellips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457200"/>
              <a:endParaRPr lang="ja-JP" altLang="en-US" sz="2362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sp>
          <p:nvSpPr>
            <p:cNvPr id="282" name="テキスト ボックス 281">
              <a:extLst>
                <a:ext uri="{FF2B5EF4-FFF2-40B4-BE49-F238E27FC236}">
                  <a16:creationId xmlns:a16="http://schemas.microsoft.com/office/drawing/2014/main" id="{D81B5D0F-C658-334B-7E64-23420CEB20AA}"/>
                </a:ext>
              </a:extLst>
            </p:cNvPr>
            <p:cNvSpPr txBox="1"/>
            <p:nvPr/>
          </p:nvSpPr>
          <p:spPr>
            <a:xfrm>
              <a:off x="3767229" y="7379317"/>
              <a:ext cx="402646" cy="41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ja-JP" sz="1600" dirty="0">
                  <a:solidFill>
                    <a:prstClr val="black"/>
                  </a:solidFill>
                  <a:latin typeface="Arial"/>
                  <a:ea typeface="メイリオ"/>
                </a:rPr>
                <a:t>6</a:t>
              </a:r>
              <a:endParaRPr lang="ja-JP" altLang="en-US" sz="1600" dirty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sp>
          <p:nvSpPr>
            <p:cNvPr id="283" name="楕円 282">
              <a:extLst>
                <a:ext uri="{FF2B5EF4-FFF2-40B4-BE49-F238E27FC236}">
                  <a16:creationId xmlns:a16="http://schemas.microsoft.com/office/drawing/2014/main" id="{A5A00A73-A1E1-6C70-CEB5-FE3889062418}"/>
                </a:ext>
              </a:extLst>
            </p:cNvPr>
            <p:cNvSpPr/>
            <p:nvPr/>
          </p:nvSpPr>
          <p:spPr bwMode="auto">
            <a:xfrm>
              <a:off x="3797331" y="7416716"/>
              <a:ext cx="323236" cy="323236"/>
            </a:xfrm>
            <a:prstGeom prst="ellips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457200"/>
              <a:endParaRPr lang="ja-JP" altLang="en-US" sz="2362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sp>
          <p:nvSpPr>
            <p:cNvPr id="284" name="テキスト ボックス 283">
              <a:extLst>
                <a:ext uri="{FF2B5EF4-FFF2-40B4-BE49-F238E27FC236}">
                  <a16:creationId xmlns:a16="http://schemas.microsoft.com/office/drawing/2014/main" id="{F3FAC177-10D3-D9B3-0565-8DA55630EA8F}"/>
                </a:ext>
              </a:extLst>
            </p:cNvPr>
            <p:cNvSpPr txBox="1"/>
            <p:nvPr/>
          </p:nvSpPr>
          <p:spPr>
            <a:xfrm>
              <a:off x="1916948" y="8998715"/>
              <a:ext cx="503764" cy="41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altLang="ja-JP" sz="1600" dirty="0">
                  <a:solidFill>
                    <a:prstClr val="black"/>
                  </a:solidFill>
                  <a:latin typeface="Arial"/>
                  <a:ea typeface="メイリオ"/>
                </a:rPr>
                <a:t>10</a:t>
              </a:r>
              <a:endParaRPr lang="ja-JP" altLang="en-US" sz="1600" dirty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cxnSp>
          <p:nvCxnSpPr>
            <p:cNvPr id="287" name="直線コネクタ 286">
              <a:extLst>
                <a:ext uri="{FF2B5EF4-FFF2-40B4-BE49-F238E27FC236}">
                  <a16:creationId xmlns:a16="http://schemas.microsoft.com/office/drawing/2014/main" id="{505BE957-A9EB-49D1-4E0D-F3888BA737C6}"/>
                </a:ext>
              </a:extLst>
            </p:cNvPr>
            <p:cNvCxnSpPr>
              <a:cxnSpLocks/>
              <a:stCxn id="291" idx="6"/>
              <a:endCxn id="293" idx="2"/>
            </p:cNvCxnSpPr>
            <p:nvPr/>
          </p:nvCxnSpPr>
          <p:spPr>
            <a:xfrm flipV="1">
              <a:off x="2340101" y="9201394"/>
              <a:ext cx="1480445" cy="3175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288" name="直線矢印コネクタ 287">
              <a:extLst>
                <a:ext uri="{FF2B5EF4-FFF2-40B4-BE49-F238E27FC236}">
                  <a16:creationId xmlns:a16="http://schemas.microsoft.com/office/drawing/2014/main" id="{F9FD24E5-3E10-85AD-978E-DD3CD7D6125F}"/>
                </a:ext>
              </a:extLst>
            </p:cNvPr>
            <p:cNvCxnSpPr>
              <a:cxnSpLocks/>
            </p:cNvCxnSpPr>
            <p:nvPr/>
          </p:nvCxnSpPr>
          <p:spPr>
            <a:xfrm>
              <a:off x="2148458" y="9760111"/>
              <a:ext cx="4548624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89" name="二等辺三角形 288">
              <a:extLst>
                <a:ext uri="{FF2B5EF4-FFF2-40B4-BE49-F238E27FC236}">
                  <a16:creationId xmlns:a16="http://schemas.microsoft.com/office/drawing/2014/main" id="{E22D00E3-0D85-8E45-81B7-197CA846FD70}"/>
                </a:ext>
              </a:extLst>
            </p:cNvPr>
            <p:cNvSpPr/>
            <p:nvPr/>
          </p:nvSpPr>
          <p:spPr>
            <a:xfrm rot="5400000" flipH="1">
              <a:off x="6461060" y="9422315"/>
              <a:ext cx="561663" cy="665779"/>
            </a:xfrm>
            <a:prstGeom prst="triangle">
              <a:avLst/>
            </a:prstGeom>
            <a:solidFill>
              <a:srgbClr val="156082"/>
            </a:solidFill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14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90" name="テキスト ボックス 289">
              <a:extLst>
                <a:ext uri="{FF2B5EF4-FFF2-40B4-BE49-F238E27FC236}">
                  <a16:creationId xmlns:a16="http://schemas.microsoft.com/office/drawing/2014/main" id="{4E097999-9E01-125F-6D8B-B937B3C7A65A}"/>
                </a:ext>
              </a:extLst>
            </p:cNvPr>
            <p:cNvSpPr txBox="1"/>
            <p:nvPr/>
          </p:nvSpPr>
          <p:spPr>
            <a:xfrm>
              <a:off x="6399815" y="9552747"/>
              <a:ext cx="563564" cy="41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altLang="ja-JP" sz="1600" dirty="0">
                  <a:solidFill>
                    <a:prstClr val="white"/>
                  </a:solidFill>
                  <a:latin typeface="Arial"/>
                  <a:ea typeface="メイリオ"/>
                </a:rPr>
                <a:t>12</a:t>
              </a:r>
              <a:endParaRPr lang="ja-JP" altLang="en-US" sz="1600" baseline="-25000" dirty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291" name="楕円 290">
              <a:extLst>
                <a:ext uri="{FF2B5EF4-FFF2-40B4-BE49-F238E27FC236}">
                  <a16:creationId xmlns:a16="http://schemas.microsoft.com/office/drawing/2014/main" id="{72452BE1-3B42-F2AE-53FF-9AC63A076E36}"/>
                </a:ext>
              </a:extLst>
            </p:cNvPr>
            <p:cNvSpPr/>
            <p:nvPr/>
          </p:nvSpPr>
          <p:spPr bwMode="auto">
            <a:xfrm>
              <a:off x="2016865" y="9042951"/>
              <a:ext cx="323236" cy="323236"/>
            </a:xfrm>
            <a:prstGeom prst="ellips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457200"/>
              <a:endParaRPr lang="ja-JP" altLang="en-US" sz="2362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sp>
          <p:nvSpPr>
            <p:cNvPr id="292" name="テキスト ボックス 291">
              <a:extLst>
                <a:ext uri="{FF2B5EF4-FFF2-40B4-BE49-F238E27FC236}">
                  <a16:creationId xmlns:a16="http://schemas.microsoft.com/office/drawing/2014/main" id="{2DC4BB6C-5FF7-0158-DD19-AF382DA9A65C}"/>
                </a:ext>
              </a:extLst>
            </p:cNvPr>
            <p:cNvSpPr txBox="1"/>
            <p:nvPr/>
          </p:nvSpPr>
          <p:spPr>
            <a:xfrm>
              <a:off x="3617299" y="9003416"/>
              <a:ext cx="716139" cy="41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ja-JP" sz="1600" dirty="0">
                  <a:solidFill>
                    <a:prstClr val="black"/>
                  </a:solidFill>
                  <a:latin typeface="Arial"/>
                  <a:ea typeface="メイリオ"/>
                </a:rPr>
                <a:t>6</a:t>
              </a:r>
              <a:endParaRPr lang="ja-JP" altLang="en-US" sz="1600" dirty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sp>
          <p:nvSpPr>
            <p:cNvPr id="293" name="楕円 292">
              <a:extLst>
                <a:ext uri="{FF2B5EF4-FFF2-40B4-BE49-F238E27FC236}">
                  <a16:creationId xmlns:a16="http://schemas.microsoft.com/office/drawing/2014/main" id="{E755CE85-5A9D-B400-42D7-B503FFBC1F10}"/>
                </a:ext>
              </a:extLst>
            </p:cNvPr>
            <p:cNvSpPr/>
            <p:nvPr/>
          </p:nvSpPr>
          <p:spPr bwMode="auto">
            <a:xfrm>
              <a:off x="3820546" y="9039776"/>
              <a:ext cx="323236" cy="323236"/>
            </a:xfrm>
            <a:prstGeom prst="ellips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457200"/>
              <a:endParaRPr lang="ja-JP" altLang="en-US" sz="2362" dirty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cxnSp>
          <p:nvCxnSpPr>
            <p:cNvPr id="294" name="直線矢印コネクタ 293">
              <a:extLst>
                <a:ext uri="{FF2B5EF4-FFF2-40B4-BE49-F238E27FC236}">
                  <a16:creationId xmlns:a16="http://schemas.microsoft.com/office/drawing/2014/main" id="{38F460E5-BBD9-5F33-D660-9FF17358A077}"/>
                </a:ext>
              </a:extLst>
            </p:cNvPr>
            <p:cNvCxnSpPr>
              <a:cxnSpLocks/>
              <a:stCxn id="281" idx="5"/>
            </p:cNvCxnSpPr>
            <p:nvPr/>
          </p:nvCxnSpPr>
          <p:spPr>
            <a:xfrm>
              <a:off x="2269548" y="7695790"/>
              <a:ext cx="4023502" cy="442017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miter lim="800000"/>
              <a:tailEnd type="triangle"/>
            </a:ln>
            <a:effectLst/>
          </p:spPr>
        </p:cxnSp>
        <p:cxnSp>
          <p:nvCxnSpPr>
            <p:cNvPr id="295" name="直線矢印コネクタ 294">
              <a:extLst>
                <a:ext uri="{FF2B5EF4-FFF2-40B4-BE49-F238E27FC236}">
                  <a16:creationId xmlns:a16="http://schemas.microsoft.com/office/drawing/2014/main" id="{15A2A93F-C6F6-38F9-79D5-51C132224837}"/>
                </a:ext>
              </a:extLst>
            </p:cNvPr>
            <p:cNvCxnSpPr>
              <a:cxnSpLocks/>
              <a:stCxn id="60" idx="5"/>
              <a:endCxn id="290" idx="1"/>
            </p:cNvCxnSpPr>
            <p:nvPr/>
          </p:nvCxnSpPr>
          <p:spPr>
            <a:xfrm>
              <a:off x="5108301" y="9327962"/>
              <a:ext cx="1291514" cy="43224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C560019C-75EE-D509-B2D7-92A57F9C4967}"/>
                </a:ext>
              </a:extLst>
            </p:cNvPr>
            <p:cNvSpPr txBox="1"/>
            <p:nvPr/>
          </p:nvSpPr>
          <p:spPr>
            <a:xfrm>
              <a:off x="4802301" y="7380878"/>
              <a:ext cx="402646" cy="41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endParaRPr lang="ja-JP" altLang="en-US" sz="1600" dirty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408E3303-8EB4-26D2-233B-F4358A05FAB7}"/>
                </a:ext>
              </a:extLst>
            </p:cNvPr>
            <p:cNvSpPr/>
            <p:nvPr/>
          </p:nvSpPr>
          <p:spPr bwMode="auto">
            <a:xfrm>
              <a:off x="4832402" y="7418277"/>
              <a:ext cx="323236" cy="323236"/>
            </a:xfrm>
            <a:prstGeom prst="ellips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457200"/>
              <a:endParaRPr lang="ja-JP" altLang="en-US" sz="2362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5B68CB04-B9F7-9019-6F51-F5D443BC50B2}"/>
                </a:ext>
              </a:extLst>
            </p:cNvPr>
            <p:cNvSpPr txBox="1"/>
            <p:nvPr/>
          </p:nvSpPr>
          <p:spPr>
            <a:xfrm>
              <a:off x="5897251" y="7382440"/>
              <a:ext cx="402646" cy="41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ja-JP" sz="1600" dirty="0">
                  <a:solidFill>
                    <a:prstClr val="black"/>
                  </a:solidFill>
                  <a:latin typeface="Arial"/>
                  <a:ea typeface="メイリオ"/>
                </a:rPr>
                <a:t>7</a:t>
              </a:r>
              <a:endParaRPr lang="ja-JP" altLang="en-US" sz="1600" dirty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sp>
          <p:nvSpPr>
            <p:cNvPr id="45" name="楕円 44">
              <a:extLst>
                <a:ext uri="{FF2B5EF4-FFF2-40B4-BE49-F238E27FC236}">
                  <a16:creationId xmlns:a16="http://schemas.microsoft.com/office/drawing/2014/main" id="{2C980E84-03D5-5905-162F-45160ED0484B}"/>
                </a:ext>
              </a:extLst>
            </p:cNvPr>
            <p:cNvSpPr/>
            <p:nvPr/>
          </p:nvSpPr>
          <p:spPr bwMode="auto">
            <a:xfrm>
              <a:off x="5927353" y="7419839"/>
              <a:ext cx="323236" cy="323236"/>
            </a:xfrm>
            <a:prstGeom prst="ellips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457200"/>
              <a:endParaRPr lang="ja-JP" altLang="en-US" sz="2362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sp>
          <p:nvSpPr>
            <p:cNvPr id="60" name="楕円 59">
              <a:extLst>
                <a:ext uri="{FF2B5EF4-FFF2-40B4-BE49-F238E27FC236}">
                  <a16:creationId xmlns:a16="http://schemas.microsoft.com/office/drawing/2014/main" id="{AB4492CE-3D9C-5EEC-0935-53619BC4F144}"/>
                </a:ext>
              </a:extLst>
            </p:cNvPr>
            <p:cNvSpPr/>
            <p:nvPr/>
          </p:nvSpPr>
          <p:spPr bwMode="auto">
            <a:xfrm>
              <a:off x="4832402" y="9052063"/>
              <a:ext cx="323236" cy="323236"/>
            </a:xfrm>
            <a:prstGeom prst="ellips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457200"/>
              <a:endParaRPr lang="ja-JP" altLang="en-US" sz="2362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C3DFDA81-F99D-8F2C-8942-50596913B07C}"/>
                </a:ext>
              </a:extLst>
            </p:cNvPr>
            <p:cNvSpPr txBox="1"/>
            <p:nvPr/>
          </p:nvSpPr>
          <p:spPr>
            <a:xfrm>
              <a:off x="5897251" y="9016226"/>
              <a:ext cx="402646" cy="41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ja-JP" sz="1600" dirty="0">
                  <a:solidFill>
                    <a:prstClr val="black"/>
                  </a:solidFill>
                  <a:latin typeface="Arial"/>
                  <a:ea typeface="メイリオ"/>
                </a:rPr>
                <a:t>6</a:t>
              </a:r>
              <a:endParaRPr lang="ja-JP" altLang="en-US" sz="1600" dirty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sp>
          <p:nvSpPr>
            <p:cNvPr id="67" name="楕円 66">
              <a:extLst>
                <a:ext uri="{FF2B5EF4-FFF2-40B4-BE49-F238E27FC236}">
                  <a16:creationId xmlns:a16="http://schemas.microsoft.com/office/drawing/2014/main" id="{8D67228C-E901-2397-82DC-B7971086CA62}"/>
                </a:ext>
              </a:extLst>
            </p:cNvPr>
            <p:cNvSpPr/>
            <p:nvPr/>
          </p:nvSpPr>
          <p:spPr bwMode="auto">
            <a:xfrm>
              <a:off x="5927353" y="9053625"/>
              <a:ext cx="323236" cy="323236"/>
            </a:xfrm>
            <a:prstGeom prst="ellips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457200"/>
              <a:endParaRPr lang="ja-JP" altLang="en-US" sz="2362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B8186D0C-B877-7380-353A-BB7CC07E8344}"/>
                </a:ext>
              </a:extLst>
            </p:cNvPr>
            <p:cNvCxnSpPr>
              <a:cxnSpLocks/>
              <a:stCxn id="293" idx="6"/>
              <a:endCxn id="60" idx="2"/>
            </p:cNvCxnSpPr>
            <p:nvPr/>
          </p:nvCxnSpPr>
          <p:spPr>
            <a:xfrm>
              <a:off x="4143782" y="9201394"/>
              <a:ext cx="688620" cy="12288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71" name="直線コネクタ 70">
              <a:extLst>
                <a:ext uri="{FF2B5EF4-FFF2-40B4-BE49-F238E27FC236}">
                  <a16:creationId xmlns:a16="http://schemas.microsoft.com/office/drawing/2014/main" id="{60691507-E43C-6A34-D800-C8192927EDCE}"/>
                </a:ext>
              </a:extLst>
            </p:cNvPr>
            <p:cNvCxnSpPr>
              <a:cxnSpLocks/>
              <a:stCxn id="60" idx="6"/>
              <a:endCxn id="67" idx="2"/>
            </p:cNvCxnSpPr>
            <p:nvPr/>
          </p:nvCxnSpPr>
          <p:spPr>
            <a:xfrm>
              <a:off x="5155638" y="9213682"/>
              <a:ext cx="771715" cy="1561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66FC6704-BE34-BB65-BD53-12B40B1E5072}"/>
                </a:ext>
              </a:extLst>
            </p:cNvPr>
            <p:cNvCxnSpPr>
              <a:cxnSpLocks/>
              <a:stCxn id="283" idx="6"/>
              <a:endCxn id="43" idx="2"/>
            </p:cNvCxnSpPr>
            <p:nvPr/>
          </p:nvCxnSpPr>
          <p:spPr>
            <a:xfrm>
              <a:off x="4120567" y="7578334"/>
              <a:ext cx="711835" cy="1561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6F5E829C-8195-74D7-4D38-3F860C0D962D}"/>
                </a:ext>
              </a:extLst>
            </p:cNvPr>
            <p:cNvCxnSpPr>
              <a:cxnSpLocks/>
              <a:stCxn id="43" idx="6"/>
              <a:endCxn id="45" idx="2"/>
            </p:cNvCxnSpPr>
            <p:nvPr/>
          </p:nvCxnSpPr>
          <p:spPr>
            <a:xfrm>
              <a:off x="5155638" y="7579896"/>
              <a:ext cx="771715" cy="1561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52A1C975-961B-73BF-5B0E-4C538BEAA405}"/>
                </a:ext>
              </a:extLst>
            </p:cNvPr>
            <p:cNvSpPr txBox="1"/>
            <p:nvPr/>
          </p:nvSpPr>
          <p:spPr>
            <a:xfrm>
              <a:off x="4628050" y="8987385"/>
              <a:ext cx="716138" cy="41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ja-JP" sz="1600" dirty="0">
                  <a:solidFill>
                    <a:prstClr val="black"/>
                  </a:solidFill>
                  <a:latin typeface="Arial"/>
                  <a:ea typeface="メイリオ"/>
                </a:rPr>
                <a:t>12</a:t>
              </a:r>
              <a:endParaRPr lang="ja-JP" altLang="en-US" sz="1600" dirty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769FCE98-3C30-100F-3DC1-3A7F7BCECC2F}"/>
                </a:ext>
              </a:extLst>
            </p:cNvPr>
            <p:cNvSpPr txBox="1"/>
            <p:nvPr/>
          </p:nvSpPr>
          <p:spPr>
            <a:xfrm>
              <a:off x="4777008" y="7379080"/>
              <a:ext cx="402646" cy="41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ja-JP" sz="1600" dirty="0">
                  <a:solidFill>
                    <a:prstClr val="black"/>
                  </a:solidFill>
                  <a:latin typeface="Arial"/>
                  <a:ea typeface="メイリオ"/>
                </a:rPr>
                <a:t>8</a:t>
              </a:r>
              <a:endParaRPr lang="ja-JP" altLang="en-US" sz="1600" dirty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</p:grpSp>
      <p:sp>
        <p:nvSpPr>
          <p:cNvPr id="324" name="楕円 323">
            <a:extLst>
              <a:ext uri="{FF2B5EF4-FFF2-40B4-BE49-F238E27FC236}">
                <a16:creationId xmlns:a16="http://schemas.microsoft.com/office/drawing/2014/main" id="{033D4DE1-BCBF-FCAD-B2EF-9A53ACF15B91}"/>
              </a:ext>
            </a:extLst>
          </p:cNvPr>
          <p:cNvSpPr/>
          <p:nvPr/>
        </p:nvSpPr>
        <p:spPr bwMode="auto">
          <a:xfrm>
            <a:off x="28067297" y="18153849"/>
            <a:ext cx="103650" cy="103649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15608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sp>
        <p:nvSpPr>
          <p:cNvPr id="325" name="楕円 324">
            <a:extLst>
              <a:ext uri="{FF2B5EF4-FFF2-40B4-BE49-F238E27FC236}">
                <a16:creationId xmlns:a16="http://schemas.microsoft.com/office/drawing/2014/main" id="{38D70A73-1663-DF67-8E26-4CA5A79CFC1C}"/>
              </a:ext>
            </a:extLst>
          </p:cNvPr>
          <p:cNvSpPr/>
          <p:nvPr/>
        </p:nvSpPr>
        <p:spPr bwMode="auto">
          <a:xfrm>
            <a:off x="28265116" y="17842897"/>
            <a:ext cx="103650" cy="103649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15608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cxnSp>
        <p:nvCxnSpPr>
          <p:cNvPr id="326" name="直線コネクタ 325">
            <a:extLst>
              <a:ext uri="{FF2B5EF4-FFF2-40B4-BE49-F238E27FC236}">
                <a16:creationId xmlns:a16="http://schemas.microsoft.com/office/drawing/2014/main" id="{C3512E36-E0ED-072B-B56C-5BDE6360ECE0}"/>
              </a:ext>
            </a:extLst>
          </p:cNvPr>
          <p:cNvCxnSpPr>
            <a:cxnSpLocks/>
            <a:stCxn id="324" idx="7"/>
            <a:endCxn id="325" idx="3"/>
          </p:cNvCxnSpPr>
          <p:nvPr/>
        </p:nvCxnSpPr>
        <p:spPr>
          <a:xfrm flipV="1">
            <a:off x="28155767" y="17931367"/>
            <a:ext cx="124528" cy="237661"/>
          </a:xfrm>
          <a:prstGeom prst="line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sp>
        <p:nvSpPr>
          <p:cNvPr id="327" name="楕円 326">
            <a:extLst>
              <a:ext uri="{FF2B5EF4-FFF2-40B4-BE49-F238E27FC236}">
                <a16:creationId xmlns:a16="http://schemas.microsoft.com/office/drawing/2014/main" id="{E116C0B9-1F56-DD77-B6E2-061AF138F10B}"/>
              </a:ext>
            </a:extLst>
          </p:cNvPr>
          <p:cNvSpPr/>
          <p:nvPr/>
        </p:nvSpPr>
        <p:spPr bwMode="auto">
          <a:xfrm>
            <a:off x="28547213" y="17431096"/>
            <a:ext cx="103650" cy="103649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15608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cxnSp>
        <p:nvCxnSpPr>
          <p:cNvPr id="328" name="直線コネクタ 327">
            <a:extLst>
              <a:ext uri="{FF2B5EF4-FFF2-40B4-BE49-F238E27FC236}">
                <a16:creationId xmlns:a16="http://schemas.microsoft.com/office/drawing/2014/main" id="{F8C184A7-DB28-7C1C-B5E6-148361B8618D}"/>
              </a:ext>
            </a:extLst>
          </p:cNvPr>
          <p:cNvCxnSpPr>
            <a:cxnSpLocks/>
            <a:stCxn id="327" idx="3"/>
            <a:endCxn id="325" idx="0"/>
          </p:cNvCxnSpPr>
          <p:nvPr/>
        </p:nvCxnSpPr>
        <p:spPr>
          <a:xfrm flipH="1">
            <a:off x="28316941" y="17519566"/>
            <a:ext cx="245451" cy="323331"/>
          </a:xfrm>
          <a:prstGeom prst="line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sp>
        <p:nvSpPr>
          <p:cNvPr id="329" name="楕円 328">
            <a:extLst>
              <a:ext uri="{FF2B5EF4-FFF2-40B4-BE49-F238E27FC236}">
                <a16:creationId xmlns:a16="http://schemas.microsoft.com/office/drawing/2014/main" id="{F9A64583-2B5F-2B64-7CAE-042657ED776C}"/>
              </a:ext>
            </a:extLst>
          </p:cNvPr>
          <p:cNvSpPr/>
          <p:nvPr/>
        </p:nvSpPr>
        <p:spPr bwMode="auto">
          <a:xfrm>
            <a:off x="28873292" y="17669772"/>
            <a:ext cx="103650" cy="103649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15608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sp>
        <p:nvSpPr>
          <p:cNvPr id="330" name="楕円 329">
            <a:extLst>
              <a:ext uri="{FF2B5EF4-FFF2-40B4-BE49-F238E27FC236}">
                <a16:creationId xmlns:a16="http://schemas.microsoft.com/office/drawing/2014/main" id="{E541A446-493B-233F-15AA-21E18EC570D2}"/>
              </a:ext>
            </a:extLst>
          </p:cNvPr>
          <p:cNvSpPr/>
          <p:nvPr/>
        </p:nvSpPr>
        <p:spPr bwMode="auto">
          <a:xfrm>
            <a:off x="29259171" y="17787059"/>
            <a:ext cx="103650" cy="103650"/>
          </a:xfrm>
          <a:prstGeom prst="ellipse">
            <a:avLst/>
          </a:prstGeom>
          <a:solidFill>
            <a:srgbClr val="000AFF"/>
          </a:solidFill>
          <a:ln w="19050" cap="flat" cmpd="sng" algn="ctr">
            <a:solidFill>
              <a:srgbClr val="000A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cxnSp>
        <p:nvCxnSpPr>
          <p:cNvPr id="331" name="直線コネクタ 330">
            <a:extLst>
              <a:ext uri="{FF2B5EF4-FFF2-40B4-BE49-F238E27FC236}">
                <a16:creationId xmlns:a16="http://schemas.microsoft.com/office/drawing/2014/main" id="{37366D58-32D8-0ECF-AF6D-1370A71AA7C9}"/>
              </a:ext>
            </a:extLst>
          </p:cNvPr>
          <p:cNvCxnSpPr>
            <a:cxnSpLocks/>
            <a:stCxn id="327" idx="5"/>
            <a:endCxn id="329" idx="1"/>
          </p:cNvCxnSpPr>
          <p:nvPr/>
        </p:nvCxnSpPr>
        <p:spPr>
          <a:xfrm>
            <a:off x="28635683" y="17519566"/>
            <a:ext cx="252789" cy="165386"/>
          </a:xfrm>
          <a:prstGeom prst="line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sp>
        <p:nvSpPr>
          <p:cNvPr id="332" name="テキスト ボックス 331">
            <a:extLst>
              <a:ext uri="{FF2B5EF4-FFF2-40B4-BE49-F238E27FC236}">
                <a16:creationId xmlns:a16="http://schemas.microsoft.com/office/drawing/2014/main" id="{C64F29BC-11EE-B985-3B7E-470266474A26}"/>
              </a:ext>
            </a:extLst>
          </p:cNvPr>
          <p:cNvSpPr txBox="1"/>
          <p:nvPr/>
        </p:nvSpPr>
        <p:spPr>
          <a:xfrm>
            <a:off x="26691700" y="17478619"/>
            <a:ext cx="873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2000" b="1" dirty="0" err="1">
                <a:solidFill>
                  <a:srgbClr val="000AFF"/>
                </a:solidFill>
                <a:latin typeface="Arial"/>
                <a:ea typeface="メイリオ"/>
              </a:rPr>
              <a:t>V</a:t>
            </a:r>
            <a:r>
              <a:rPr lang="en-US" altLang="ja-JP" sz="2000" b="1" baseline="-25000" dirty="0" err="1">
                <a:solidFill>
                  <a:srgbClr val="000AFF"/>
                </a:solidFill>
                <a:latin typeface="Arial"/>
                <a:ea typeface="メイリオ"/>
              </a:rPr>
              <a:t>new</a:t>
            </a:r>
            <a:endParaRPr lang="ja-JP" altLang="en-US" sz="2000" b="1" baseline="-25000" dirty="0">
              <a:solidFill>
                <a:srgbClr val="000AFF"/>
              </a:solidFill>
              <a:latin typeface="Arial"/>
              <a:ea typeface="メイリオ"/>
            </a:endParaRPr>
          </a:p>
        </p:txBody>
      </p:sp>
      <p:sp>
        <p:nvSpPr>
          <p:cNvPr id="333" name="テキスト ボックス 332">
            <a:extLst>
              <a:ext uri="{FF2B5EF4-FFF2-40B4-BE49-F238E27FC236}">
                <a16:creationId xmlns:a16="http://schemas.microsoft.com/office/drawing/2014/main" id="{EF5F6763-FF11-D3D4-F677-0589422FCA12}"/>
              </a:ext>
            </a:extLst>
          </p:cNvPr>
          <p:cNvSpPr txBox="1"/>
          <p:nvPr/>
        </p:nvSpPr>
        <p:spPr>
          <a:xfrm>
            <a:off x="25904699" y="17676807"/>
            <a:ext cx="120616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2000" b="1" dirty="0" err="1">
                <a:solidFill>
                  <a:srgbClr val="FF0000"/>
                </a:solidFill>
                <a:latin typeface="Arial"/>
                <a:ea typeface="メイリオ"/>
              </a:rPr>
              <a:t>V</a:t>
            </a:r>
            <a:r>
              <a:rPr lang="en-US" altLang="ja-JP" sz="2000" b="1" baseline="-25000" dirty="0" err="1">
                <a:solidFill>
                  <a:srgbClr val="FF0000"/>
                </a:solidFill>
                <a:latin typeface="Arial"/>
                <a:ea typeface="メイリオ"/>
              </a:rPr>
              <a:t>original</a:t>
            </a:r>
            <a:r>
              <a:rPr lang="en-US" altLang="ja-JP" sz="2000" b="1" baseline="-25000" dirty="0">
                <a:solidFill>
                  <a:srgbClr val="FF0000"/>
                </a:solidFill>
                <a:latin typeface="Arial"/>
                <a:ea typeface="メイリオ"/>
              </a:rPr>
              <a:t> </a:t>
            </a:r>
            <a:br>
              <a:rPr lang="en-US" altLang="ja-JP" sz="2000" b="1" baseline="-25000" dirty="0">
                <a:solidFill>
                  <a:srgbClr val="FF0000"/>
                </a:solidFill>
                <a:latin typeface="Arial"/>
                <a:ea typeface="メイリオ"/>
              </a:rPr>
            </a:br>
            <a:r>
              <a:rPr lang="ja-JP" altLang="en-US" sz="2000" b="1" baseline="-25000" dirty="0">
                <a:solidFill>
                  <a:srgbClr val="FF0000"/>
                </a:solidFill>
                <a:latin typeface="Arial"/>
                <a:ea typeface="メイリオ"/>
              </a:rPr>
              <a:t>　</a:t>
            </a:r>
            <a:r>
              <a:rPr lang="en-US" altLang="ja-JP" sz="2000" b="1" baseline="-25000" dirty="0">
                <a:solidFill>
                  <a:srgbClr val="FF0000"/>
                </a:solidFill>
                <a:latin typeface="Arial"/>
                <a:ea typeface="メイリオ"/>
              </a:rPr>
              <a:t>parent </a:t>
            </a:r>
            <a:endParaRPr lang="ja-JP" altLang="en-US" sz="2000" b="1" baseline="-25000" dirty="0">
              <a:solidFill>
                <a:srgbClr val="FF0000"/>
              </a:solidFill>
              <a:latin typeface="Arial"/>
              <a:ea typeface="メイリオ"/>
            </a:endParaRPr>
          </a:p>
        </p:txBody>
      </p:sp>
      <p:cxnSp>
        <p:nvCxnSpPr>
          <p:cNvPr id="334" name="直線コネクタ 333">
            <a:extLst>
              <a:ext uri="{FF2B5EF4-FFF2-40B4-BE49-F238E27FC236}">
                <a16:creationId xmlns:a16="http://schemas.microsoft.com/office/drawing/2014/main" id="{E8D6C8FF-7BC0-FE4C-2B2C-BC8F1E2814ED}"/>
              </a:ext>
            </a:extLst>
          </p:cNvPr>
          <p:cNvCxnSpPr>
            <a:cxnSpLocks/>
            <a:stCxn id="329" idx="6"/>
            <a:endCxn id="330" idx="2"/>
          </p:cNvCxnSpPr>
          <p:nvPr/>
        </p:nvCxnSpPr>
        <p:spPr>
          <a:xfrm>
            <a:off x="28976942" y="17721597"/>
            <a:ext cx="282229" cy="117287"/>
          </a:xfrm>
          <a:prstGeom prst="line">
            <a:avLst/>
          </a:prstGeom>
          <a:noFill/>
          <a:ln w="19050" cap="flat" cmpd="sng" algn="ctr">
            <a:solidFill>
              <a:srgbClr val="156082"/>
            </a:solidFill>
            <a:prstDash val="sysDot"/>
            <a:miter lim="800000"/>
          </a:ln>
          <a:effectLst/>
        </p:spPr>
      </p:cxnSp>
      <p:sp>
        <p:nvSpPr>
          <p:cNvPr id="335" name="楕円 334">
            <a:extLst>
              <a:ext uri="{FF2B5EF4-FFF2-40B4-BE49-F238E27FC236}">
                <a16:creationId xmlns:a16="http://schemas.microsoft.com/office/drawing/2014/main" id="{A88620EE-5F1E-03FE-0DCF-D321B256881D}"/>
              </a:ext>
            </a:extLst>
          </p:cNvPr>
          <p:cNvSpPr/>
          <p:nvPr/>
        </p:nvSpPr>
        <p:spPr bwMode="auto">
          <a:xfrm>
            <a:off x="28144839" y="18810727"/>
            <a:ext cx="103650" cy="103649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15608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sp>
        <p:nvSpPr>
          <p:cNvPr id="336" name="楕円 335">
            <a:extLst>
              <a:ext uri="{FF2B5EF4-FFF2-40B4-BE49-F238E27FC236}">
                <a16:creationId xmlns:a16="http://schemas.microsoft.com/office/drawing/2014/main" id="{B781A55B-6ED0-7BF8-0756-92F905324D80}"/>
              </a:ext>
            </a:extLst>
          </p:cNvPr>
          <p:cNvSpPr/>
          <p:nvPr/>
        </p:nvSpPr>
        <p:spPr bwMode="auto">
          <a:xfrm>
            <a:off x="28598143" y="18869556"/>
            <a:ext cx="103650" cy="103649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15608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cxnSp>
        <p:nvCxnSpPr>
          <p:cNvPr id="337" name="直線コネクタ 336">
            <a:extLst>
              <a:ext uri="{FF2B5EF4-FFF2-40B4-BE49-F238E27FC236}">
                <a16:creationId xmlns:a16="http://schemas.microsoft.com/office/drawing/2014/main" id="{7767392C-374B-2CE7-141C-CBE482E2B32E}"/>
              </a:ext>
            </a:extLst>
          </p:cNvPr>
          <p:cNvCxnSpPr>
            <a:cxnSpLocks/>
            <a:stCxn id="335" idx="6"/>
            <a:endCxn id="336" idx="2"/>
          </p:cNvCxnSpPr>
          <p:nvPr/>
        </p:nvCxnSpPr>
        <p:spPr>
          <a:xfrm>
            <a:off x="28248490" y="18862552"/>
            <a:ext cx="349654" cy="58829"/>
          </a:xfrm>
          <a:prstGeom prst="line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sp>
        <p:nvSpPr>
          <p:cNvPr id="338" name="楕円 337">
            <a:extLst>
              <a:ext uri="{FF2B5EF4-FFF2-40B4-BE49-F238E27FC236}">
                <a16:creationId xmlns:a16="http://schemas.microsoft.com/office/drawing/2014/main" id="{60DE3455-11FE-1FEA-43A0-0CB5CAF567B2}"/>
              </a:ext>
            </a:extLst>
          </p:cNvPr>
          <p:cNvSpPr/>
          <p:nvPr/>
        </p:nvSpPr>
        <p:spPr bwMode="auto">
          <a:xfrm>
            <a:off x="28853347" y="18672899"/>
            <a:ext cx="103650" cy="103649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15608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cxnSp>
        <p:nvCxnSpPr>
          <p:cNvPr id="339" name="直線コネクタ 338">
            <a:extLst>
              <a:ext uri="{FF2B5EF4-FFF2-40B4-BE49-F238E27FC236}">
                <a16:creationId xmlns:a16="http://schemas.microsoft.com/office/drawing/2014/main" id="{1F705DC6-33FD-F93D-CE06-5E4CC66B5830}"/>
              </a:ext>
            </a:extLst>
          </p:cNvPr>
          <p:cNvCxnSpPr>
            <a:cxnSpLocks/>
            <a:stCxn id="338" idx="3"/>
            <a:endCxn id="336" idx="7"/>
          </p:cNvCxnSpPr>
          <p:nvPr/>
        </p:nvCxnSpPr>
        <p:spPr>
          <a:xfrm flipH="1">
            <a:off x="28686613" y="18761369"/>
            <a:ext cx="181914" cy="123366"/>
          </a:xfrm>
          <a:prstGeom prst="line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sp>
        <p:nvSpPr>
          <p:cNvPr id="340" name="楕円 339">
            <a:extLst>
              <a:ext uri="{FF2B5EF4-FFF2-40B4-BE49-F238E27FC236}">
                <a16:creationId xmlns:a16="http://schemas.microsoft.com/office/drawing/2014/main" id="{DFECECE6-A961-1D13-7B4D-4BDA6326C142}"/>
              </a:ext>
            </a:extLst>
          </p:cNvPr>
          <p:cNvSpPr/>
          <p:nvPr/>
        </p:nvSpPr>
        <p:spPr bwMode="auto">
          <a:xfrm>
            <a:off x="29078576" y="18452712"/>
            <a:ext cx="103650" cy="103650"/>
          </a:xfrm>
          <a:prstGeom prst="ellipse">
            <a:avLst/>
          </a:prstGeom>
          <a:solidFill>
            <a:srgbClr val="00B050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cxnSp>
        <p:nvCxnSpPr>
          <p:cNvPr id="341" name="直線コネクタ 340">
            <a:extLst>
              <a:ext uri="{FF2B5EF4-FFF2-40B4-BE49-F238E27FC236}">
                <a16:creationId xmlns:a16="http://schemas.microsoft.com/office/drawing/2014/main" id="{66BCFC11-4A4D-CA60-48A5-EBA1024EC2D8}"/>
              </a:ext>
            </a:extLst>
          </p:cNvPr>
          <p:cNvCxnSpPr>
            <a:cxnSpLocks/>
            <a:stCxn id="338" idx="7"/>
            <a:endCxn id="340" idx="3"/>
          </p:cNvCxnSpPr>
          <p:nvPr/>
        </p:nvCxnSpPr>
        <p:spPr>
          <a:xfrm flipV="1">
            <a:off x="28941817" y="18541182"/>
            <a:ext cx="151939" cy="146897"/>
          </a:xfrm>
          <a:prstGeom prst="line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sp>
        <p:nvSpPr>
          <p:cNvPr id="342" name="楕円 341">
            <a:extLst>
              <a:ext uri="{FF2B5EF4-FFF2-40B4-BE49-F238E27FC236}">
                <a16:creationId xmlns:a16="http://schemas.microsoft.com/office/drawing/2014/main" id="{D8B09F43-16A9-D879-BC2D-2BFCF12F0B06}"/>
              </a:ext>
            </a:extLst>
          </p:cNvPr>
          <p:cNvSpPr/>
          <p:nvPr/>
        </p:nvSpPr>
        <p:spPr bwMode="auto">
          <a:xfrm>
            <a:off x="25550130" y="18153518"/>
            <a:ext cx="103650" cy="103649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15608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sp>
        <p:nvSpPr>
          <p:cNvPr id="343" name="楕円 342">
            <a:extLst>
              <a:ext uri="{FF2B5EF4-FFF2-40B4-BE49-F238E27FC236}">
                <a16:creationId xmlns:a16="http://schemas.microsoft.com/office/drawing/2014/main" id="{508E38CB-F161-4038-42C7-94E5B32E3CEA}"/>
              </a:ext>
            </a:extLst>
          </p:cNvPr>
          <p:cNvSpPr/>
          <p:nvPr/>
        </p:nvSpPr>
        <p:spPr bwMode="auto">
          <a:xfrm>
            <a:off x="25747949" y="17842566"/>
            <a:ext cx="103650" cy="103649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15608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cxnSp>
        <p:nvCxnSpPr>
          <p:cNvPr id="344" name="直線コネクタ 343">
            <a:extLst>
              <a:ext uri="{FF2B5EF4-FFF2-40B4-BE49-F238E27FC236}">
                <a16:creationId xmlns:a16="http://schemas.microsoft.com/office/drawing/2014/main" id="{67356F73-6288-8CD8-E89A-A91FFD3AF18F}"/>
              </a:ext>
            </a:extLst>
          </p:cNvPr>
          <p:cNvCxnSpPr>
            <a:cxnSpLocks/>
            <a:stCxn id="342" idx="7"/>
            <a:endCxn id="343" idx="3"/>
          </p:cNvCxnSpPr>
          <p:nvPr/>
        </p:nvCxnSpPr>
        <p:spPr>
          <a:xfrm flipV="1">
            <a:off x="25638600" y="17931036"/>
            <a:ext cx="124528" cy="237661"/>
          </a:xfrm>
          <a:prstGeom prst="line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sp>
        <p:nvSpPr>
          <p:cNvPr id="345" name="楕円 344">
            <a:extLst>
              <a:ext uri="{FF2B5EF4-FFF2-40B4-BE49-F238E27FC236}">
                <a16:creationId xmlns:a16="http://schemas.microsoft.com/office/drawing/2014/main" id="{310E7AE9-C7FD-51E9-A6F9-69299CF10A0D}"/>
              </a:ext>
            </a:extLst>
          </p:cNvPr>
          <p:cNvSpPr/>
          <p:nvPr/>
        </p:nvSpPr>
        <p:spPr bwMode="auto">
          <a:xfrm>
            <a:off x="26030046" y="17430765"/>
            <a:ext cx="103650" cy="103649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15608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cxnSp>
        <p:nvCxnSpPr>
          <p:cNvPr id="346" name="直線コネクタ 345">
            <a:extLst>
              <a:ext uri="{FF2B5EF4-FFF2-40B4-BE49-F238E27FC236}">
                <a16:creationId xmlns:a16="http://schemas.microsoft.com/office/drawing/2014/main" id="{96EDFBB0-A56E-44B8-F899-DCD385C38913}"/>
              </a:ext>
            </a:extLst>
          </p:cNvPr>
          <p:cNvCxnSpPr>
            <a:cxnSpLocks/>
            <a:stCxn id="345" idx="3"/>
            <a:endCxn id="343" idx="0"/>
          </p:cNvCxnSpPr>
          <p:nvPr/>
        </p:nvCxnSpPr>
        <p:spPr>
          <a:xfrm flipH="1">
            <a:off x="25799774" y="17519235"/>
            <a:ext cx="245451" cy="323331"/>
          </a:xfrm>
          <a:prstGeom prst="line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sp>
        <p:nvSpPr>
          <p:cNvPr id="347" name="楕円 346">
            <a:extLst>
              <a:ext uri="{FF2B5EF4-FFF2-40B4-BE49-F238E27FC236}">
                <a16:creationId xmlns:a16="http://schemas.microsoft.com/office/drawing/2014/main" id="{27D10776-C5C7-31D2-B6CA-3404D7C8D695}"/>
              </a:ext>
            </a:extLst>
          </p:cNvPr>
          <p:cNvSpPr/>
          <p:nvPr/>
        </p:nvSpPr>
        <p:spPr bwMode="auto">
          <a:xfrm>
            <a:off x="26356125" y="17669441"/>
            <a:ext cx="103650" cy="103649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sp>
        <p:nvSpPr>
          <p:cNvPr id="348" name="楕円 347">
            <a:extLst>
              <a:ext uri="{FF2B5EF4-FFF2-40B4-BE49-F238E27FC236}">
                <a16:creationId xmlns:a16="http://schemas.microsoft.com/office/drawing/2014/main" id="{AFD709C1-CDAB-0613-0930-F01F7389C714}"/>
              </a:ext>
            </a:extLst>
          </p:cNvPr>
          <p:cNvSpPr/>
          <p:nvPr/>
        </p:nvSpPr>
        <p:spPr bwMode="auto">
          <a:xfrm>
            <a:off x="26690179" y="17766933"/>
            <a:ext cx="103650" cy="103650"/>
          </a:xfrm>
          <a:prstGeom prst="ellipse">
            <a:avLst/>
          </a:prstGeom>
          <a:solidFill>
            <a:srgbClr val="000AFF"/>
          </a:solidFill>
          <a:ln w="19050" cap="flat" cmpd="sng" algn="ctr">
            <a:solidFill>
              <a:srgbClr val="000A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cxnSp>
        <p:nvCxnSpPr>
          <p:cNvPr id="349" name="直線コネクタ 348">
            <a:extLst>
              <a:ext uri="{FF2B5EF4-FFF2-40B4-BE49-F238E27FC236}">
                <a16:creationId xmlns:a16="http://schemas.microsoft.com/office/drawing/2014/main" id="{74AD1EE2-BB9A-0A7E-EA27-B3DBC93A26CA}"/>
              </a:ext>
            </a:extLst>
          </p:cNvPr>
          <p:cNvCxnSpPr>
            <a:cxnSpLocks/>
            <a:stCxn id="345" idx="5"/>
            <a:endCxn id="347" idx="1"/>
          </p:cNvCxnSpPr>
          <p:nvPr/>
        </p:nvCxnSpPr>
        <p:spPr>
          <a:xfrm>
            <a:off x="26118516" y="17519235"/>
            <a:ext cx="252789" cy="165386"/>
          </a:xfrm>
          <a:prstGeom prst="line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sp>
        <p:nvSpPr>
          <p:cNvPr id="350" name="フリーフォーム: 図形 349">
            <a:extLst>
              <a:ext uri="{FF2B5EF4-FFF2-40B4-BE49-F238E27FC236}">
                <a16:creationId xmlns:a16="http://schemas.microsoft.com/office/drawing/2014/main" id="{7EF6128E-938D-6562-EE47-8AC75F941158}"/>
              </a:ext>
            </a:extLst>
          </p:cNvPr>
          <p:cNvSpPr/>
          <p:nvPr/>
        </p:nvSpPr>
        <p:spPr>
          <a:xfrm>
            <a:off x="25617788" y="17299694"/>
            <a:ext cx="853858" cy="720518"/>
          </a:xfrm>
          <a:custGeom>
            <a:avLst/>
            <a:gdLst>
              <a:gd name="connsiteX0" fmla="*/ 0 w 1209675"/>
              <a:gd name="connsiteY0" fmla="*/ 1020770 h 1020770"/>
              <a:gd name="connsiteX1" fmla="*/ 222250 w 1209675"/>
              <a:gd name="connsiteY1" fmla="*/ 509595 h 1020770"/>
              <a:gd name="connsiteX2" fmla="*/ 549275 w 1209675"/>
              <a:gd name="connsiteY2" fmla="*/ 65095 h 1020770"/>
              <a:gd name="connsiteX3" fmla="*/ 812800 w 1209675"/>
              <a:gd name="connsiteY3" fmla="*/ 26995 h 1020770"/>
              <a:gd name="connsiteX4" fmla="*/ 1209675 w 1209675"/>
              <a:gd name="connsiteY4" fmla="*/ 303220 h 102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5" h="1020770">
                <a:moveTo>
                  <a:pt x="0" y="1020770"/>
                </a:moveTo>
                <a:cubicBezTo>
                  <a:pt x="65352" y="844822"/>
                  <a:pt x="130704" y="668874"/>
                  <a:pt x="222250" y="509595"/>
                </a:cubicBezTo>
                <a:cubicBezTo>
                  <a:pt x="313796" y="350316"/>
                  <a:pt x="450850" y="145528"/>
                  <a:pt x="549275" y="65095"/>
                </a:cubicBezTo>
                <a:cubicBezTo>
                  <a:pt x="647700" y="-15338"/>
                  <a:pt x="702734" y="-12692"/>
                  <a:pt x="812800" y="26995"/>
                </a:cubicBezTo>
                <a:cubicBezTo>
                  <a:pt x="922866" y="66682"/>
                  <a:pt x="1066270" y="184951"/>
                  <a:pt x="1209675" y="303220"/>
                </a:cubicBezTo>
              </a:path>
            </a:pathLst>
          </a:cu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1800" kern="0">
              <a:solidFill>
                <a:prstClr val="white"/>
              </a:solidFill>
              <a:latin typeface="Arial"/>
              <a:ea typeface="メイリオ"/>
            </a:endParaRPr>
          </a:p>
        </p:txBody>
      </p:sp>
      <p:sp>
        <p:nvSpPr>
          <p:cNvPr id="351" name="楕円 350">
            <a:extLst>
              <a:ext uri="{FF2B5EF4-FFF2-40B4-BE49-F238E27FC236}">
                <a16:creationId xmlns:a16="http://schemas.microsoft.com/office/drawing/2014/main" id="{D1CD08DA-314B-699A-8B7F-0E5CA2ED76D7}"/>
              </a:ext>
            </a:extLst>
          </p:cNvPr>
          <p:cNvSpPr/>
          <p:nvPr/>
        </p:nvSpPr>
        <p:spPr bwMode="auto">
          <a:xfrm>
            <a:off x="25740403" y="18777781"/>
            <a:ext cx="103650" cy="10365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15608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sp>
        <p:nvSpPr>
          <p:cNvPr id="352" name="楕円 351">
            <a:extLst>
              <a:ext uri="{FF2B5EF4-FFF2-40B4-BE49-F238E27FC236}">
                <a16:creationId xmlns:a16="http://schemas.microsoft.com/office/drawing/2014/main" id="{F936C9AA-B867-1802-671D-59E324065DBE}"/>
              </a:ext>
            </a:extLst>
          </p:cNvPr>
          <p:cNvSpPr/>
          <p:nvPr/>
        </p:nvSpPr>
        <p:spPr bwMode="auto">
          <a:xfrm>
            <a:off x="26193707" y="18836610"/>
            <a:ext cx="103650" cy="10365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15608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cxnSp>
        <p:nvCxnSpPr>
          <p:cNvPr id="353" name="直線コネクタ 352">
            <a:extLst>
              <a:ext uri="{FF2B5EF4-FFF2-40B4-BE49-F238E27FC236}">
                <a16:creationId xmlns:a16="http://schemas.microsoft.com/office/drawing/2014/main" id="{DF072429-79E8-20F0-D352-9EDC45CE9EB3}"/>
              </a:ext>
            </a:extLst>
          </p:cNvPr>
          <p:cNvCxnSpPr>
            <a:cxnSpLocks/>
            <a:stCxn id="351" idx="6"/>
            <a:endCxn id="352" idx="2"/>
          </p:cNvCxnSpPr>
          <p:nvPr/>
        </p:nvCxnSpPr>
        <p:spPr>
          <a:xfrm>
            <a:off x="25844054" y="18829605"/>
            <a:ext cx="349654" cy="58829"/>
          </a:xfrm>
          <a:prstGeom prst="line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sp>
        <p:nvSpPr>
          <p:cNvPr id="354" name="楕円 353">
            <a:extLst>
              <a:ext uri="{FF2B5EF4-FFF2-40B4-BE49-F238E27FC236}">
                <a16:creationId xmlns:a16="http://schemas.microsoft.com/office/drawing/2014/main" id="{0828CAB8-FEE7-317B-921F-F7666C653115}"/>
              </a:ext>
            </a:extLst>
          </p:cNvPr>
          <p:cNvSpPr/>
          <p:nvPr/>
        </p:nvSpPr>
        <p:spPr bwMode="auto">
          <a:xfrm>
            <a:off x="26448911" y="18639954"/>
            <a:ext cx="103650" cy="10365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15608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cxnSp>
        <p:nvCxnSpPr>
          <p:cNvPr id="355" name="直線コネクタ 354">
            <a:extLst>
              <a:ext uri="{FF2B5EF4-FFF2-40B4-BE49-F238E27FC236}">
                <a16:creationId xmlns:a16="http://schemas.microsoft.com/office/drawing/2014/main" id="{7538BA59-3944-2D5B-4C60-923B66C9DE9D}"/>
              </a:ext>
            </a:extLst>
          </p:cNvPr>
          <p:cNvCxnSpPr>
            <a:cxnSpLocks/>
            <a:stCxn id="354" idx="3"/>
            <a:endCxn id="352" idx="7"/>
          </p:cNvCxnSpPr>
          <p:nvPr/>
        </p:nvCxnSpPr>
        <p:spPr>
          <a:xfrm flipH="1">
            <a:off x="26282178" y="18728424"/>
            <a:ext cx="181914" cy="123366"/>
          </a:xfrm>
          <a:prstGeom prst="line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sp>
        <p:nvSpPr>
          <p:cNvPr id="356" name="楕円 355">
            <a:extLst>
              <a:ext uri="{FF2B5EF4-FFF2-40B4-BE49-F238E27FC236}">
                <a16:creationId xmlns:a16="http://schemas.microsoft.com/office/drawing/2014/main" id="{436259AE-F35C-935D-39DF-89B6D28C82CD}"/>
              </a:ext>
            </a:extLst>
          </p:cNvPr>
          <p:cNvSpPr/>
          <p:nvPr/>
        </p:nvSpPr>
        <p:spPr bwMode="auto">
          <a:xfrm>
            <a:off x="26674140" y="18419766"/>
            <a:ext cx="103650" cy="10365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15608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2362" kern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cxnSp>
        <p:nvCxnSpPr>
          <p:cNvPr id="357" name="直線コネクタ 356">
            <a:extLst>
              <a:ext uri="{FF2B5EF4-FFF2-40B4-BE49-F238E27FC236}">
                <a16:creationId xmlns:a16="http://schemas.microsoft.com/office/drawing/2014/main" id="{DAB7322B-FE3E-FDE4-0E89-B2DAD6B9C150}"/>
              </a:ext>
            </a:extLst>
          </p:cNvPr>
          <p:cNvCxnSpPr>
            <a:cxnSpLocks/>
            <a:stCxn id="354" idx="7"/>
            <a:endCxn id="356" idx="3"/>
          </p:cNvCxnSpPr>
          <p:nvPr/>
        </p:nvCxnSpPr>
        <p:spPr>
          <a:xfrm flipV="1">
            <a:off x="26537382" y="18508236"/>
            <a:ext cx="151939" cy="146897"/>
          </a:xfrm>
          <a:prstGeom prst="line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sp>
        <p:nvSpPr>
          <p:cNvPr id="358" name="フリーフォーム: 図形 357">
            <a:extLst>
              <a:ext uri="{FF2B5EF4-FFF2-40B4-BE49-F238E27FC236}">
                <a16:creationId xmlns:a16="http://schemas.microsoft.com/office/drawing/2014/main" id="{58B51A49-7674-BCED-9AF6-AB688D9917C5}"/>
              </a:ext>
            </a:extLst>
          </p:cNvPr>
          <p:cNvSpPr/>
          <p:nvPr/>
        </p:nvSpPr>
        <p:spPr>
          <a:xfrm>
            <a:off x="25792141" y="18657228"/>
            <a:ext cx="1042110" cy="466259"/>
          </a:xfrm>
          <a:custGeom>
            <a:avLst/>
            <a:gdLst>
              <a:gd name="connsiteX0" fmla="*/ 0 w 1476375"/>
              <a:gd name="connsiteY0" fmla="*/ 552450 h 660557"/>
              <a:gd name="connsiteX1" fmla="*/ 133350 w 1476375"/>
              <a:gd name="connsiteY1" fmla="*/ 557213 h 660557"/>
              <a:gd name="connsiteX2" fmla="*/ 795337 w 1476375"/>
              <a:gd name="connsiteY2" fmla="*/ 652463 h 660557"/>
              <a:gd name="connsiteX3" fmla="*/ 1162050 w 1476375"/>
              <a:gd name="connsiteY3" fmla="*/ 319088 h 660557"/>
              <a:gd name="connsiteX4" fmla="*/ 1476375 w 1476375"/>
              <a:gd name="connsiteY4" fmla="*/ 0 h 66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6375" h="660557">
                <a:moveTo>
                  <a:pt x="0" y="552450"/>
                </a:moveTo>
                <a:cubicBezTo>
                  <a:pt x="397" y="546497"/>
                  <a:pt x="794" y="540544"/>
                  <a:pt x="133350" y="557213"/>
                </a:cubicBezTo>
                <a:cubicBezTo>
                  <a:pt x="265906" y="573882"/>
                  <a:pt x="623887" y="692150"/>
                  <a:pt x="795337" y="652463"/>
                </a:cubicBezTo>
                <a:cubicBezTo>
                  <a:pt x="966787" y="612776"/>
                  <a:pt x="1048544" y="427832"/>
                  <a:pt x="1162050" y="319088"/>
                </a:cubicBezTo>
                <a:cubicBezTo>
                  <a:pt x="1275556" y="210344"/>
                  <a:pt x="1412875" y="71437"/>
                  <a:pt x="1476375" y="0"/>
                </a:cubicBezTo>
              </a:path>
            </a:pathLst>
          </a:cu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1800" kern="0">
              <a:solidFill>
                <a:prstClr val="white"/>
              </a:solidFill>
              <a:latin typeface="Arial"/>
              <a:ea typeface="メイリオ"/>
            </a:endParaRPr>
          </a:p>
        </p:txBody>
      </p:sp>
      <p:sp>
        <p:nvSpPr>
          <p:cNvPr id="359" name="二等辺三角形 358">
            <a:extLst>
              <a:ext uri="{FF2B5EF4-FFF2-40B4-BE49-F238E27FC236}">
                <a16:creationId xmlns:a16="http://schemas.microsoft.com/office/drawing/2014/main" id="{8CCEDA78-6C26-1908-2313-156CC99AD299}"/>
              </a:ext>
            </a:extLst>
          </p:cNvPr>
          <p:cNvSpPr/>
          <p:nvPr/>
        </p:nvSpPr>
        <p:spPr>
          <a:xfrm rot="16740003" flipH="1">
            <a:off x="26625765" y="18429846"/>
            <a:ext cx="401845" cy="346423"/>
          </a:xfrm>
          <a:prstGeom prst="triangle">
            <a:avLst/>
          </a:prstGeom>
          <a:solidFill>
            <a:srgbClr val="156082"/>
          </a:solidFill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1800" kern="0">
              <a:solidFill>
                <a:prstClr val="white"/>
              </a:solidFill>
              <a:latin typeface="Arial"/>
              <a:ea typeface="メイリオ"/>
            </a:endParaRPr>
          </a:p>
        </p:txBody>
      </p:sp>
      <p:sp>
        <p:nvSpPr>
          <p:cNvPr id="360" name="テキスト ボックス 359">
            <a:extLst>
              <a:ext uri="{FF2B5EF4-FFF2-40B4-BE49-F238E27FC236}">
                <a16:creationId xmlns:a16="http://schemas.microsoft.com/office/drawing/2014/main" id="{D456AD34-D5C2-C370-DBDF-D0AD512E2B3C}"/>
              </a:ext>
            </a:extLst>
          </p:cNvPr>
          <p:cNvSpPr txBox="1"/>
          <p:nvPr/>
        </p:nvSpPr>
        <p:spPr>
          <a:xfrm>
            <a:off x="26683976" y="18447213"/>
            <a:ext cx="455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600" dirty="0">
                <a:solidFill>
                  <a:prstClr val="white"/>
                </a:solidFill>
                <a:latin typeface="Arial"/>
                <a:ea typeface="メイリオ"/>
              </a:rPr>
              <a:t>15</a:t>
            </a:r>
            <a:endParaRPr lang="ja-JP" altLang="en-US" sz="1600" baseline="-25000" dirty="0">
              <a:solidFill>
                <a:prstClr val="white"/>
              </a:solidFill>
              <a:latin typeface="Arial"/>
              <a:ea typeface="メイリオ"/>
            </a:endParaRPr>
          </a:p>
        </p:txBody>
      </p:sp>
      <p:sp>
        <p:nvSpPr>
          <p:cNvPr id="361" name="テキスト ボックス 360">
            <a:extLst>
              <a:ext uri="{FF2B5EF4-FFF2-40B4-BE49-F238E27FC236}">
                <a16:creationId xmlns:a16="http://schemas.microsoft.com/office/drawing/2014/main" id="{C68AF047-4B3C-6CBC-03F3-719D8C601FF4}"/>
              </a:ext>
            </a:extLst>
          </p:cNvPr>
          <p:cNvSpPr txBox="1"/>
          <p:nvPr/>
        </p:nvSpPr>
        <p:spPr>
          <a:xfrm>
            <a:off x="28994637" y="18551037"/>
            <a:ext cx="108389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2000" b="1" dirty="0" err="1">
                <a:solidFill>
                  <a:srgbClr val="00B050"/>
                </a:solidFill>
                <a:latin typeface="Arial"/>
                <a:ea typeface="メイリオ"/>
              </a:rPr>
              <a:t>V</a:t>
            </a:r>
            <a:r>
              <a:rPr lang="en-US" altLang="ja-JP" sz="2000" b="1" baseline="-25000" dirty="0" err="1">
                <a:solidFill>
                  <a:srgbClr val="00B050"/>
                </a:solidFill>
                <a:latin typeface="Arial"/>
                <a:ea typeface="メイリオ"/>
              </a:rPr>
              <a:t>new</a:t>
            </a:r>
            <a:br>
              <a:rPr lang="en-US" altLang="ja-JP" sz="2000" b="1" baseline="-25000" dirty="0">
                <a:solidFill>
                  <a:srgbClr val="00B050"/>
                </a:solidFill>
                <a:latin typeface="Arial"/>
                <a:ea typeface="メイリオ"/>
              </a:rPr>
            </a:br>
            <a:r>
              <a:rPr lang="ja-JP" altLang="en-US" sz="2000" b="1" baseline="-25000" dirty="0">
                <a:solidFill>
                  <a:srgbClr val="00B050"/>
                </a:solidFill>
                <a:latin typeface="Arial"/>
                <a:ea typeface="メイリオ"/>
              </a:rPr>
              <a:t>　</a:t>
            </a:r>
            <a:r>
              <a:rPr lang="en-US" altLang="ja-JP" sz="2000" b="1" baseline="-25000" dirty="0">
                <a:solidFill>
                  <a:srgbClr val="00B050"/>
                </a:solidFill>
                <a:latin typeface="Arial"/>
                <a:ea typeface="メイリオ"/>
              </a:rPr>
              <a:t>parent </a:t>
            </a:r>
            <a:endParaRPr lang="ja-JP" altLang="en-US" sz="2000" b="1" baseline="-25000" dirty="0">
              <a:solidFill>
                <a:srgbClr val="00B050"/>
              </a:solidFill>
              <a:latin typeface="Arial"/>
              <a:ea typeface="メイリオ"/>
            </a:endParaRPr>
          </a:p>
        </p:txBody>
      </p:sp>
      <p:sp>
        <p:nvSpPr>
          <p:cNvPr id="362" name="テキスト ボックス 361">
            <a:extLst>
              <a:ext uri="{FF2B5EF4-FFF2-40B4-BE49-F238E27FC236}">
                <a16:creationId xmlns:a16="http://schemas.microsoft.com/office/drawing/2014/main" id="{98378276-A065-6D8D-BE67-9E7B8419A4A9}"/>
              </a:ext>
            </a:extLst>
          </p:cNvPr>
          <p:cNvSpPr txBox="1"/>
          <p:nvPr/>
        </p:nvSpPr>
        <p:spPr>
          <a:xfrm>
            <a:off x="29080165" y="17433707"/>
            <a:ext cx="775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2000" b="1" dirty="0" err="1">
                <a:solidFill>
                  <a:srgbClr val="000AFF"/>
                </a:solidFill>
                <a:latin typeface="Arial"/>
                <a:ea typeface="メイリオ"/>
              </a:rPr>
              <a:t>V</a:t>
            </a:r>
            <a:r>
              <a:rPr lang="en-US" altLang="ja-JP" sz="2000" b="1" baseline="-25000" dirty="0" err="1">
                <a:solidFill>
                  <a:srgbClr val="000AFF"/>
                </a:solidFill>
                <a:latin typeface="Arial"/>
                <a:ea typeface="メイリオ"/>
              </a:rPr>
              <a:t>new</a:t>
            </a:r>
            <a:endParaRPr lang="ja-JP" altLang="en-US" sz="2000" b="1" baseline="-25000" dirty="0">
              <a:solidFill>
                <a:srgbClr val="000AFF"/>
              </a:solidFill>
              <a:latin typeface="Arial"/>
              <a:ea typeface="メイリオ"/>
            </a:endParaRPr>
          </a:p>
        </p:txBody>
      </p:sp>
      <p:sp>
        <p:nvSpPr>
          <p:cNvPr id="363" name="二等辺三角形 362">
            <a:extLst>
              <a:ext uri="{FF2B5EF4-FFF2-40B4-BE49-F238E27FC236}">
                <a16:creationId xmlns:a16="http://schemas.microsoft.com/office/drawing/2014/main" id="{B7FB14E8-BD0A-4BE3-9493-CAF9EF2A5573}"/>
              </a:ext>
            </a:extLst>
          </p:cNvPr>
          <p:cNvSpPr/>
          <p:nvPr/>
        </p:nvSpPr>
        <p:spPr>
          <a:xfrm rot="7428019" flipH="1">
            <a:off x="26290967" y="17292919"/>
            <a:ext cx="340542" cy="352363"/>
          </a:xfrm>
          <a:prstGeom prst="triangle">
            <a:avLst/>
          </a:prstGeom>
          <a:solidFill>
            <a:srgbClr val="156082"/>
          </a:solidFill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0" lang="ja-JP" altLang="en-US" sz="1800" kern="0">
              <a:solidFill>
                <a:prstClr val="white"/>
              </a:solidFill>
              <a:latin typeface="Arial"/>
              <a:ea typeface="メイリオ"/>
            </a:endParaRPr>
          </a:p>
        </p:txBody>
      </p:sp>
      <p:sp>
        <p:nvSpPr>
          <p:cNvPr id="364" name="テキスト ボックス 363">
            <a:extLst>
              <a:ext uri="{FF2B5EF4-FFF2-40B4-BE49-F238E27FC236}">
                <a16:creationId xmlns:a16="http://schemas.microsoft.com/office/drawing/2014/main" id="{158A2FCD-DFA9-4016-F63F-2501CB472744}"/>
              </a:ext>
            </a:extLst>
          </p:cNvPr>
          <p:cNvSpPr txBox="1"/>
          <p:nvPr/>
        </p:nvSpPr>
        <p:spPr>
          <a:xfrm>
            <a:off x="26197666" y="17269406"/>
            <a:ext cx="448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600" dirty="0">
                <a:solidFill>
                  <a:prstClr val="white"/>
                </a:solidFill>
                <a:latin typeface="Arial"/>
                <a:ea typeface="メイリオ"/>
              </a:rPr>
              <a:t>20</a:t>
            </a:r>
            <a:endParaRPr lang="ja-JP" altLang="en-US" sz="1600" baseline="-25000" dirty="0">
              <a:solidFill>
                <a:prstClr val="white"/>
              </a:solidFill>
              <a:latin typeface="Arial"/>
              <a:ea typeface="メイリオ"/>
            </a:endParaRPr>
          </a:p>
        </p:txBody>
      </p:sp>
      <p:sp>
        <p:nvSpPr>
          <p:cNvPr id="365" name="矢印: 右 364">
            <a:extLst>
              <a:ext uri="{FF2B5EF4-FFF2-40B4-BE49-F238E27FC236}">
                <a16:creationId xmlns:a16="http://schemas.microsoft.com/office/drawing/2014/main" id="{0EA8FDFE-AE95-0D75-5FCB-01F3B92761F6}"/>
              </a:ext>
            </a:extLst>
          </p:cNvPr>
          <p:cNvSpPr/>
          <p:nvPr/>
        </p:nvSpPr>
        <p:spPr>
          <a:xfrm>
            <a:off x="26924000" y="17936587"/>
            <a:ext cx="1033461" cy="449241"/>
          </a:xfrm>
          <a:prstGeom prst="rightArrow">
            <a:avLst/>
          </a:prstGeom>
          <a:solidFill>
            <a:sysClr val="window" lastClr="FFFFFF"/>
          </a:solidFill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kumimoji="0" lang="en-US" altLang="ja-JP" sz="1600" b="1" kern="0" dirty="0">
                <a:solidFill>
                  <a:prstClr val="black"/>
                </a:solidFill>
                <a:latin typeface="Arial"/>
                <a:ea typeface="メイリオ"/>
              </a:rPr>
              <a:t>Re-wire</a:t>
            </a:r>
            <a:endParaRPr kumimoji="0" lang="ja-JP" altLang="en-US" sz="1600" b="1" kern="0" dirty="0">
              <a:solidFill>
                <a:prstClr val="black"/>
              </a:solidFill>
              <a:latin typeface="Arial"/>
              <a:ea typeface="メイリオ"/>
            </a:endParaRPr>
          </a:p>
        </p:txBody>
      </p:sp>
      <p:cxnSp>
        <p:nvCxnSpPr>
          <p:cNvPr id="366" name="直線矢印コネクタ 365">
            <a:extLst>
              <a:ext uri="{FF2B5EF4-FFF2-40B4-BE49-F238E27FC236}">
                <a16:creationId xmlns:a16="http://schemas.microsoft.com/office/drawing/2014/main" id="{80A1DCD7-953C-A64B-60B7-88862AA11AA2}"/>
              </a:ext>
            </a:extLst>
          </p:cNvPr>
          <p:cNvCxnSpPr>
            <a:stCxn id="347" idx="5"/>
            <a:endCxn id="348" idx="2"/>
          </p:cNvCxnSpPr>
          <p:nvPr/>
        </p:nvCxnSpPr>
        <p:spPr bwMode="auto">
          <a:xfrm>
            <a:off x="26444597" y="17757911"/>
            <a:ext cx="245583" cy="60847"/>
          </a:xfrm>
          <a:prstGeom prst="straightConnector1">
            <a:avLst/>
          </a:prstGeom>
          <a:solidFill>
            <a:srgbClr val="F5F6FA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7" name="直線矢印コネクタ 366">
            <a:extLst>
              <a:ext uri="{FF2B5EF4-FFF2-40B4-BE49-F238E27FC236}">
                <a16:creationId xmlns:a16="http://schemas.microsoft.com/office/drawing/2014/main" id="{E64DB417-9031-709D-8DCA-BA1529B5AC41}"/>
              </a:ext>
            </a:extLst>
          </p:cNvPr>
          <p:cNvCxnSpPr>
            <a:stCxn id="340" idx="7"/>
            <a:endCxn id="330" idx="4"/>
          </p:cNvCxnSpPr>
          <p:nvPr/>
        </p:nvCxnSpPr>
        <p:spPr bwMode="auto">
          <a:xfrm flipV="1">
            <a:off x="29167048" y="17890709"/>
            <a:ext cx="143949" cy="577182"/>
          </a:xfrm>
          <a:prstGeom prst="straightConnector1">
            <a:avLst/>
          </a:prstGeom>
          <a:solidFill>
            <a:srgbClr val="F5F6FA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68" name="図 367">
            <a:extLst>
              <a:ext uri="{FF2B5EF4-FFF2-40B4-BE49-F238E27FC236}">
                <a16:creationId xmlns:a16="http://schemas.microsoft.com/office/drawing/2014/main" id="{C8B544C8-A296-716E-20E5-CBB5A112434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5613394" y="26880715"/>
            <a:ext cx="2763506" cy="1857006"/>
          </a:xfrm>
          <a:prstGeom prst="rect">
            <a:avLst/>
          </a:prstGeom>
        </p:spPr>
      </p:pic>
      <p:pic>
        <p:nvPicPr>
          <p:cNvPr id="369" name="図 368">
            <a:extLst>
              <a:ext uri="{FF2B5EF4-FFF2-40B4-BE49-F238E27FC236}">
                <a16:creationId xmlns:a16="http://schemas.microsoft.com/office/drawing/2014/main" id="{CFA58AC4-9804-45D1-EFE4-FAA7E5452EB1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l="8201" r="16537"/>
          <a:stretch>
            <a:fillRect/>
          </a:stretch>
        </p:blipFill>
        <p:spPr>
          <a:xfrm>
            <a:off x="28031085" y="26799535"/>
            <a:ext cx="1610546" cy="1343271"/>
          </a:xfrm>
          <a:prstGeom prst="rect">
            <a:avLst/>
          </a:prstGeom>
        </p:spPr>
      </p:pic>
      <p:grpSp>
        <p:nvGrpSpPr>
          <p:cNvPr id="370" name="グループ化 369">
            <a:extLst>
              <a:ext uri="{FF2B5EF4-FFF2-40B4-BE49-F238E27FC236}">
                <a16:creationId xmlns:a16="http://schemas.microsoft.com/office/drawing/2014/main" id="{973EDD12-19FF-8103-6199-C6A3D8F7CE85}"/>
              </a:ext>
            </a:extLst>
          </p:cNvPr>
          <p:cNvGrpSpPr/>
          <p:nvPr/>
        </p:nvGrpSpPr>
        <p:grpSpPr>
          <a:xfrm>
            <a:off x="25891535" y="26785078"/>
            <a:ext cx="1765671" cy="1362322"/>
            <a:chOff x="-128323" y="2646635"/>
            <a:chExt cx="4786817" cy="3693319"/>
          </a:xfrm>
        </p:grpSpPr>
        <p:pic>
          <p:nvPicPr>
            <p:cNvPr id="371" name="図 370" descr="ダイアグラム&#10;&#10;自動的に生成された説明">
              <a:extLst>
                <a:ext uri="{FF2B5EF4-FFF2-40B4-BE49-F238E27FC236}">
                  <a16:creationId xmlns:a16="http://schemas.microsoft.com/office/drawing/2014/main" id="{E2D8DD48-FF10-F8BD-07F9-90FB91BA8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duotone>
                <a:srgbClr val="E8E8E8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0" r="15426"/>
            <a:stretch/>
          </p:blipFill>
          <p:spPr>
            <a:xfrm>
              <a:off x="-128323" y="2646635"/>
              <a:ext cx="4786817" cy="3693319"/>
            </a:xfrm>
            <a:prstGeom prst="rect">
              <a:avLst/>
            </a:prstGeom>
          </p:spPr>
        </p:pic>
        <p:sp>
          <p:nvSpPr>
            <p:cNvPr id="372" name="フリーフォーム: 図形 371">
              <a:extLst>
                <a:ext uri="{FF2B5EF4-FFF2-40B4-BE49-F238E27FC236}">
                  <a16:creationId xmlns:a16="http://schemas.microsoft.com/office/drawing/2014/main" id="{508F05D9-8C7B-EE29-7E3D-2040646DCB38}"/>
                </a:ext>
              </a:extLst>
            </p:cNvPr>
            <p:cNvSpPr/>
            <p:nvPr/>
          </p:nvSpPr>
          <p:spPr>
            <a:xfrm>
              <a:off x="240280" y="4345817"/>
              <a:ext cx="1475596" cy="1908172"/>
            </a:xfrm>
            <a:custGeom>
              <a:avLst/>
              <a:gdLst>
                <a:gd name="connsiteX0" fmla="*/ 0 w 1475596"/>
                <a:gd name="connsiteY0" fmla="*/ 1723933 h 1908172"/>
                <a:gd name="connsiteX1" fmla="*/ 42973 w 1475596"/>
                <a:gd name="connsiteY1" fmla="*/ 1765851 h 1908172"/>
                <a:gd name="connsiteX2" fmla="*/ 320238 w 1475596"/>
                <a:gd name="connsiteY2" fmla="*/ 1903792 h 1908172"/>
                <a:gd name="connsiteX3" fmla="*/ 344512 w 1475596"/>
                <a:gd name="connsiteY3" fmla="*/ 1908172 h 1908172"/>
                <a:gd name="connsiteX4" fmla="*/ 0 w 1475596"/>
                <a:gd name="connsiteY4" fmla="*/ 1908172 h 1908172"/>
                <a:gd name="connsiteX5" fmla="*/ 0 w 1475596"/>
                <a:gd name="connsiteY5" fmla="*/ 0 h 1908172"/>
                <a:gd name="connsiteX6" fmla="*/ 1475596 w 1475596"/>
                <a:gd name="connsiteY6" fmla="*/ 0 h 1908172"/>
                <a:gd name="connsiteX7" fmla="*/ 1475596 w 1475596"/>
                <a:gd name="connsiteY7" fmla="*/ 1908172 h 1908172"/>
                <a:gd name="connsiteX8" fmla="*/ 608506 w 1475596"/>
                <a:gd name="connsiteY8" fmla="*/ 1908172 h 1908172"/>
                <a:gd name="connsiteX9" fmla="*/ 632780 w 1475596"/>
                <a:gd name="connsiteY9" fmla="*/ 1903792 h 1908172"/>
                <a:gd name="connsiteX10" fmla="*/ 1251914 w 1475596"/>
                <a:gd name="connsiteY10" fmla="*/ 1005672 h 1908172"/>
                <a:gd name="connsiteX11" fmla="*/ 476509 w 1475596"/>
                <a:gd name="connsiteY11" fmla="*/ 88927 h 1908172"/>
                <a:gd name="connsiteX12" fmla="*/ 42973 w 1475596"/>
                <a:gd name="connsiteY12" fmla="*/ 245493 h 1908172"/>
                <a:gd name="connsiteX13" fmla="*/ 0 w 1475596"/>
                <a:gd name="connsiteY13" fmla="*/ 287411 h 190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75596" h="1908172">
                  <a:moveTo>
                    <a:pt x="0" y="1723933"/>
                  </a:moveTo>
                  <a:lnTo>
                    <a:pt x="42973" y="1765851"/>
                  </a:lnTo>
                  <a:cubicBezTo>
                    <a:pt x="125477" y="1831750"/>
                    <a:pt x="219284" y="1879368"/>
                    <a:pt x="320238" y="1903792"/>
                  </a:cubicBezTo>
                  <a:lnTo>
                    <a:pt x="344512" y="1908172"/>
                  </a:lnTo>
                  <a:lnTo>
                    <a:pt x="0" y="1908172"/>
                  </a:lnTo>
                  <a:close/>
                  <a:moveTo>
                    <a:pt x="0" y="0"/>
                  </a:moveTo>
                  <a:lnTo>
                    <a:pt x="1475596" y="0"/>
                  </a:lnTo>
                  <a:lnTo>
                    <a:pt x="1475596" y="1908172"/>
                  </a:lnTo>
                  <a:lnTo>
                    <a:pt x="608506" y="1908172"/>
                  </a:lnTo>
                  <a:lnTo>
                    <a:pt x="632780" y="1903792"/>
                  </a:lnTo>
                  <a:cubicBezTo>
                    <a:pt x="986119" y="1818309"/>
                    <a:pt x="1251914" y="1448688"/>
                    <a:pt x="1251914" y="1005672"/>
                  </a:cubicBezTo>
                  <a:cubicBezTo>
                    <a:pt x="1251914" y="499368"/>
                    <a:pt x="904753" y="88927"/>
                    <a:pt x="476509" y="88927"/>
                  </a:cubicBezTo>
                  <a:cubicBezTo>
                    <a:pt x="315918" y="88927"/>
                    <a:pt x="166728" y="146645"/>
                    <a:pt x="42973" y="245493"/>
                  </a:cubicBezTo>
                  <a:lnTo>
                    <a:pt x="0" y="287411"/>
                  </a:lnTo>
                  <a:close/>
                </a:path>
              </a:pathLst>
            </a:custGeom>
            <a:solidFill>
              <a:srgbClr val="4EA72E">
                <a:lumMod val="40000"/>
                <a:lumOff val="6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457200">
                <a:defRPr/>
              </a:pPr>
              <a:endParaRPr kumimoji="0" lang="ja-JP" altLang="en-US" sz="32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373" name="楕円 372">
              <a:extLst>
                <a:ext uri="{FF2B5EF4-FFF2-40B4-BE49-F238E27FC236}">
                  <a16:creationId xmlns:a16="http://schemas.microsoft.com/office/drawing/2014/main" id="{BA9871D1-492A-23BE-4011-B11FBC73D042}"/>
                </a:ext>
              </a:extLst>
            </p:cNvPr>
            <p:cNvSpPr/>
            <p:nvPr/>
          </p:nvSpPr>
          <p:spPr>
            <a:xfrm>
              <a:off x="-102759" y="4332905"/>
              <a:ext cx="1657411" cy="1965722"/>
            </a:xfrm>
            <a:prstGeom prst="ellipse">
              <a:avLst/>
            </a:prstGeom>
            <a:noFill/>
            <a:ln w="12700" cap="flat" cmpd="sng" algn="ctr">
              <a:solidFill>
                <a:srgbClr val="D993A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3200" b="1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374" name="テキスト ボックス 373">
              <a:extLst>
                <a:ext uri="{FF2B5EF4-FFF2-40B4-BE49-F238E27FC236}">
                  <a16:creationId xmlns:a16="http://schemas.microsoft.com/office/drawing/2014/main" id="{F33D3EE9-B56C-A85D-EC79-2E12B5FF8A5B}"/>
                </a:ext>
              </a:extLst>
            </p:cNvPr>
            <p:cNvSpPr txBox="1"/>
            <p:nvPr/>
          </p:nvSpPr>
          <p:spPr>
            <a:xfrm>
              <a:off x="2711325" y="4632931"/>
              <a:ext cx="1440000" cy="941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kumimoji="0" lang="en-US" altLang="ja-JP" sz="2000" b="1">
                  <a:solidFill>
                    <a:srgbClr val="FF0000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latin typeface="Arial"/>
                  <a:ea typeface="メイリオ"/>
                </a:rPr>
                <a:t>X</a:t>
              </a:r>
            </a:p>
          </p:txBody>
        </p:sp>
        <p:cxnSp>
          <p:nvCxnSpPr>
            <p:cNvPr id="375" name="直線コネクタ 374">
              <a:extLst>
                <a:ext uri="{FF2B5EF4-FFF2-40B4-BE49-F238E27FC236}">
                  <a16:creationId xmlns:a16="http://schemas.microsoft.com/office/drawing/2014/main" id="{A962B3C8-2236-7B08-5D67-E9A0A4A4CBCB}"/>
                </a:ext>
              </a:extLst>
            </p:cNvPr>
            <p:cNvCxnSpPr>
              <a:cxnSpLocks/>
              <a:stCxn id="381" idx="6"/>
            </p:cNvCxnSpPr>
            <p:nvPr/>
          </p:nvCxnSpPr>
          <p:spPr>
            <a:xfrm>
              <a:off x="2485355" y="4491995"/>
              <a:ext cx="669206" cy="2601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76" name="直線コネクタ 375">
              <a:extLst>
                <a:ext uri="{FF2B5EF4-FFF2-40B4-BE49-F238E27FC236}">
                  <a16:creationId xmlns:a16="http://schemas.microsoft.com/office/drawing/2014/main" id="{33D24DD9-0352-0EC3-B293-365CA9B349DC}"/>
                </a:ext>
              </a:extLst>
            </p:cNvPr>
            <p:cNvCxnSpPr>
              <a:cxnSpLocks/>
            </p:cNvCxnSpPr>
            <p:nvPr/>
          </p:nvCxnSpPr>
          <p:spPr>
            <a:xfrm>
              <a:off x="725946" y="5315766"/>
              <a:ext cx="2428615" cy="0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77" name="直線矢印コネクタ 376">
              <a:extLst>
                <a:ext uri="{FF2B5EF4-FFF2-40B4-BE49-F238E27FC236}">
                  <a16:creationId xmlns:a16="http://schemas.microsoft.com/office/drawing/2014/main" id="{E149D631-1232-3E3B-1AA8-29CA2728B287}"/>
                </a:ext>
              </a:extLst>
            </p:cNvPr>
            <p:cNvCxnSpPr>
              <a:cxnSpLocks/>
            </p:cNvCxnSpPr>
            <p:nvPr/>
          </p:nvCxnSpPr>
          <p:spPr>
            <a:xfrm>
              <a:off x="670325" y="3582974"/>
              <a:ext cx="1718044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378" name="直線コネクタ 377">
              <a:extLst>
                <a:ext uri="{FF2B5EF4-FFF2-40B4-BE49-F238E27FC236}">
                  <a16:creationId xmlns:a16="http://schemas.microsoft.com/office/drawing/2014/main" id="{4CB27604-0011-49E4-DDD8-5706129A29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325" y="3346203"/>
              <a:ext cx="0" cy="1938503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79" name="直線コネクタ 378">
              <a:extLst>
                <a:ext uri="{FF2B5EF4-FFF2-40B4-BE49-F238E27FC236}">
                  <a16:creationId xmlns:a16="http://schemas.microsoft.com/office/drawing/2014/main" id="{E040C352-839A-9D20-BA94-502D95E6FA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8369" y="3346203"/>
              <a:ext cx="0" cy="969251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80" name="直線矢印コネクタ 379">
              <a:extLst>
                <a:ext uri="{FF2B5EF4-FFF2-40B4-BE49-F238E27FC236}">
                  <a16:creationId xmlns:a16="http://schemas.microsoft.com/office/drawing/2014/main" id="{E0CB9CE2-2788-218A-87D5-8858414E0653}"/>
                </a:ext>
              </a:extLst>
            </p:cNvPr>
            <p:cNvCxnSpPr>
              <a:cxnSpLocks/>
            </p:cNvCxnSpPr>
            <p:nvPr/>
          </p:nvCxnSpPr>
          <p:spPr>
            <a:xfrm>
              <a:off x="2962382" y="4493295"/>
              <a:ext cx="0" cy="822471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381" name="楕円 380">
              <a:extLst>
                <a:ext uri="{FF2B5EF4-FFF2-40B4-BE49-F238E27FC236}">
                  <a16:creationId xmlns:a16="http://schemas.microsoft.com/office/drawing/2014/main" id="{E7E41B98-BEF5-B5A0-3543-3256E0A2098C}"/>
                </a:ext>
              </a:extLst>
            </p:cNvPr>
            <p:cNvSpPr/>
            <p:nvPr/>
          </p:nvSpPr>
          <p:spPr>
            <a:xfrm>
              <a:off x="2291386" y="4395010"/>
              <a:ext cx="193969" cy="193969"/>
            </a:xfrm>
            <a:prstGeom prst="ellipse">
              <a:avLst/>
            </a:prstGeom>
            <a:solidFill>
              <a:srgbClr val="E97132"/>
            </a:solidFill>
            <a:ln w="19050" cap="flat" cmpd="sng" algn="ctr">
              <a:solidFill>
                <a:srgbClr val="E9713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3200" b="1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382" name="テキスト ボックス 381">
              <a:extLst>
                <a:ext uri="{FF2B5EF4-FFF2-40B4-BE49-F238E27FC236}">
                  <a16:creationId xmlns:a16="http://schemas.microsoft.com/office/drawing/2014/main" id="{D81372AF-1F61-5F88-1DBD-61F712D3421B}"/>
                </a:ext>
              </a:extLst>
            </p:cNvPr>
            <p:cNvSpPr txBox="1"/>
            <p:nvPr/>
          </p:nvSpPr>
          <p:spPr>
            <a:xfrm>
              <a:off x="817073" y="2873404"/>
              <a:ext cx="1440000" cy="941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kumimoji="0" lang="en-US" altLang="ja-JP" sz="2000" b="1">
                  <a:solidFill>
                    <a:srgbClr val="00B050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latin typeface="Arial"/>
                  <a:ea typeface="メイリオ"/>
                </a:rPr>
                <a:t>Y</a:t>
              </a:r>
              <a:endParaRPr kumimoji="0" lang="ja-JP" altLang="en-US" sz="2000" b="1">
                <a:solidFill>
                  <a:srgbClr val="00B05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/>
                <a:ea typeface="メイリオ"/>
              </a:endParaRPr>
            </a:p>
          </p:txBody>
        </p:sp>
      </p:grpSp>
      <p:pic>
        <p:nvPicPr>
          <p:cNvPr id="383" name="図 382">
            <a:extLst>
              <a:ext uri="{FF2B5EF4-FFF2-40B4-BE49-F238E27FC236}">
                <a16:creationId xmlns:a16="http://schemas.microsoft.com/office/drawing/2014/main" id="{5E3462C7-4F4B-48E5-BE06-54BBBAAFC25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0716107" y="26791867"/>
            <a:ext cx="2207393" cy="2090211"/>
          </a:xfrm>
          <a:prstGeom prst="rect">
            <a:avLst/>
          </a:prstGeom>
        </p:spPr>
      </p:pic>
      <p:grpSp>
        <p:nvGrpSpPr>
          <p:cNvPr id="387" name="グループ化 386">
            <a:extLst>
              <a:ext uri="{FF2B5EF4-FFF2-40B4-BE49-F238E27FC236}">
                <a16:creationId xmlns:a16="http://schemas.microsoft.com/office/drawing/2014/main" id="{4E94E6A1-AA3C-5AE0-14E4-F077D4E2C9ED}"/>
              </a:ext>
            </a:extLst>
          </p:cNvPr>
          <p:cNvGrpSpPr/>
          <p:nvPr/>
        </p:nvGrpSpPr>
        <p:grpSpPr>
          <a:xfrm>
            <a:off x="19435293" y="34552995"/>
            <a:ext cx="6175374" cy="463218"/>
            <a:chOff x="-5041473" y="8503098"/>
            <a:chExt cx="6175374" cy="463218"/>
          </a:xfrm>
        </p:grpSpPr>
        <p:sp>
          <p:nvSpPr>
            <p:cNvPr id="388" name="正方形/長方形 387">
              <a:extLst>
                <a:ext uri="{FF2B5EF4-FFF2-40B4-BE49-F238E27FC236}">
                  <a16:creationId xmlns:a16="http://schemas.microsoft.com/office/drawing/2014/main" id="{9652931A-7D3B-6421-ECC4-551154AE2A33}"/>
                </a:ext>
              </a:extLst>
            </p:cNvPr>
            <p:cNvSpPr/>
            <p:nvPr/>
          </p:nvSpPr>
          <p:spPr>
            <a:xfrm>
              <a:off x="-5041473" y="8503098"/>
              <a:ext cx="6175374" cy="463218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18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389" name="テキスト ボックス 388">
              <a:extLst>
                <a:ext uri="{FF2B5EF4-FFF2-40B4-BE49-F238E27FC236}">
                  <a16:creationId xmlns:a16="http://schemas.microsoft.com/office/drawing/2014/main" id="{8717478E-10CE-3179-EECB-0B7C0318C853}"/>
                </a:ext>
              </a:extLst>
            </p:cNvPr>
            <p:cNvSpPr txBox="1"/>
            <p:nvPr/>
          </p:nvSpPr>
          <p:spPr>
            <a:xfrm>
              <a:off x="-4080028" y="8528498"/>
              <a:ext cx="9589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600" kern="0" dirty="0">
                  <a:solidFill>
                    <a:prstClr val="black"/>
                  </a:solidFill>
                  <a:latin typeface="Arial"/>
                  <a:ea typeface="メイリオ"/>
                </a:rPr>
                <a:t>Main roll</a:t>
              </a:r>
              <a:endParaRPr kumimoji="0" lang="ja-JP" altLang="en-US" sz="1600" kern="0" dirty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cxnSp>
          <p:nvCxnSpPr>
            <p:cNvPr id="390" name="直線コネクタ 389">
              <a:extLst>
                <a:ext uri="{FF2B5EF4-FFF2-40B4-BE49-F238E27FC236}">
                  <a16:creationId xmlns:a16="http://schemas.microsoft.com/office/drawing/2014/main" id="{4649B2BA-48E6-3025-40B3-09FB56801238}"/>
                </a:ext>
              </a:extLst>
            </p:cNvPr>
            <p:cNvCxnSpPr>
              <a:cxnSpLocks/>
            </p:cNvCxnSpPr>
            <p:nvPr/>
          </p:nvCxnSpPr>
          <p:spPr>
            <a:xfrm>
              <a:off x="-4839431" y="8713164"/>
              <a:ext cx="759403" cy="0"/>
            </a:xfrm>
            <a:prstGeom prst="line">
              <a:avLst/>
            </a:prstGeom>
            <a:noFill/>
            <a:ln w="76200" cap="flat" cmpd="sng" algn="ctr">
              <a:solidFill>
                <a:srgbClr val="C1C10A"/>
              </a:solidFill>
              <a:prstDash val="solid"/>
              <a:miter lim="800000"/>
            </a:ln>
            <a:effectLst/>
          </p:spPr>
        </p:cxnSp>
        <p:sp>
          <p:nvSpPr>
            <p:cNvPr id="391" name="テキスト ボックス 390">
              <a:extLst>
                <a:ext uri="{FF2B5EF4-FFF2-40B4-BE49-F238E27FC236}">
                  <a16:creationId xmlns:a16="http://schemas.microsoft.com/office/drawing/2014/main" id="{F0340C63-5FE5-C14B-D6F9-CACCD0FC2964}"/>
                </a:ext>
              </a:extLst>
            </p:cNvPr>
            <p:cNvSpPr txBox="1"/>
            <p:nvPr/>
          </p:nvSpPr>
          <p:spPr>
            <a:xfrm>
              <a:off x="-2014634" y="8528498"/>
              <a:ext cx="9701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600" kern="0">
                  <a:solidFill>
                    <a:prstClr val="black"/>
                  </a:solidFill>
                  <a:latin typeface="Arial"/>
                  <a:ea typeface="メイリオ"/>
                </a:rPr>
                <a:t>Pitch roll</a:t>
              </a:r>
              <a:endParaRPr kumimoji="0" lang="ja-JP" altLang="en-US" sz="1600" kern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cxnSp>
          <p:nvCxnSpPr>
            <p:cNvPr id="392" name="直線コネクタ 391">
              <a:extLst>
                <a:ext uri="{FF2B5EF4-FFF2-40B4-BE49-F238E27FC236}">
                  <a16:creationId xmlns:a16="http://schemas.microsoft.com/office/drawing/2014/main" id="{A410437A-C4B4-F89D-55DF-9861B95515C0}"/>
                </a:ext>
              </a:extLst>
            </p:cNvPr>
            <p:cNvCxnSpPr>
              <a:cxnSpLocks/>
            </p:cNvCxnSpPr>
            <p:nvPr/>
          </p:nvCxnSpPr>
          <p:spPr>
            <a:xfrm>
              <a:off x="-2774037" y="8713164"/>
              <a:ext cx="759403" cy="0"/>
            </a:xfrm>
            <a:prstGeom prst="line">
              <a:avLst/>
            </a:prstGeom>
            <a:noFill/>
            <a:ln w="76200" cap="flat" cmpd="sng" algn="ctr">
              <a:solidFill>
                <a:srgbClr val="00BFBF"/>
              </a:solidFill>
              <a:prstDash val="solid"/>
              <a:miter lim="800000"/>
            </a:ln>
            <a:effectLst/>
          </p:spPr>
        </p:cxnSp>
        <p:sp>
          <p:nvSpPr>
            <p:cNvPr id="393" name="テキスト ボックス 392">
              <a:extLst>
                <a:ext uri="{FF2B5EF4-FFF2-40B4-BE49-F238E27FC236}">
                  <a16:creationId xmlns:a16="http://schemas.microsoft.com/office/drawing/2014/main" id="{2F3B2731-AF70-5C67-9488-D5972E9381D5}"/>
                </a:ext>
              </a:extLst>
            </p:cNvPr>
            <p:cNvSpPr txBox="1"/>
            <p:nvPr/>
          </p:nvSpPr>
          <p:spPr>
            <a:xfrm>
              <a:off x="-76200" y="8528498"/>
              <a:ext cx="9124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600" kern="0">
                  <a:solidFill>
                    <a:prstClr val="black"/>
                  </a:solidFill>
                  <a:latin typeface="Arial"/>
                  <a:ea typeface="メイリオ"/>
                </a:rPr>
                <a:t>Tool roll</a:t>
              </a:r>
              <a:endParaRPr kumimoji="0" lang="ja-JP" altLang="en-US" sz="1600" kern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cxnSp>
          <p:nvCxnSpPr>
            <p:cNvPr id="394" name="直線コネクタ 393">
              <a:extLst>
                <a:ext uri="{FF2B5EF4-FFF2-40B4-BE49-F238E27FC236}">
                  <a16:creationId xmlns:a16="http://schemas.microsoft.com/office/drawing/2014/main" id="{904AEFCD-C605-F6FD-DE9D-999430594585}"/>
                </a:ext>
              </a:extLst>
            </p:cNvPr>
            <p:cNvCxnSpPr>
              <a:cxnSpLocks/>
            </p:cNvCxnSpPr>
            <p:nvPr/>
          </p:nvCxnSpPr>
          <p:spPr>
            <a:xfrm>
              <a:off x="-835603" y="8713164"/>
              <a:ext cx="759403" cy="0"/>
            </a:xfrm>
            <a:prstGeom prst="line">
              <a:avLst/>
            </a:prstGeom>
            <a:noFill/>
            <a:ln w="76200" cap="flat" cmpd="sng" algn="ctr">
              <a:solidFill>
                <a:srgbClr val="BF00BF"/>
              </a:solidFill>
              <a:prstDash val="solid"/>
              <a:miter lim="800000"/>
            </a:ln>
            <a:effectLst/>
          </p:spPr>
        </p:cxnSp>
      </p:grpSp>
      <p:grpSp>
        <p:nvGrpSpPr>
          <p:cNvPr id="418" name="グループ化 417">
            <a:extLst>
              <a:ext uri="{FF2B5EF4-FFF2-40B4-BE49-F238E27FC236}">
                <a16:creationId xmlns:a16="http://schemas.microsoft.com/office/drawing/2014/main" id="{9AED4924-8A2A-D504-C0B6-035BB536ED0F}"/>
              </a:ext>
            </a:extLst>
          </p:cNvPr>
          <p:cNvGrpSpPr/>
          <p:nvPr/>
        </p:nvGrpSpPr>
        <p:grpSpPr>
          <a:xfrm>
            <a:off x="18354731" y="35064328"/>
            <a:ext cx="4485071" cy="4666846"/>
            <a:chOff x="18842631" y="36131174"/>
            <a:chExt cx="3459779" cy="3600000"/>
          </a:xfrm>
        </p:grpSpPr>
        <p:pic>
          <p:nvPicPr>
            <p:cNvPr id="385" name="図 384">
              <a:extLst>
                <a:ext uri="{FF2B5EF4-FFF2-40B4-BE49-F238E27FC236}">
                  <a16:creationId xmlns:a16="http://schemas.microsoft.com/office/drawing/2014/main" id="{EF4BE661-8186-B336-737D-ACD191C64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42631" y="36131174"/>
              <a:ext cx="3459779" cy="3600000"/>
            </a:xfrm>
            <a:prstGeom prst="rect">
              <a:avLst/>
            </a:prstGeom>
          </p:spPr>
        </p:pic>
        <p:sp>
          <p:nvSpPr>
            <p:cNvPr id="397" name="正方形/長方形 396">
              <a:extLst>
                <a:ext uri="{FF2B5EF4-FFF2-40B4-BE49-F238E27FC236}">
                  <a16:creationId xmlns:a16="http://schemas.microsoft.com/office/drawing/2014/main" id="{D00F9E7E-D2CE-DEFC-B408-2ABC58327290}"/>
                </a:ext>
              </a:extLst>
            </p:cNvPr>
            <p:cNvSpPr/>
            <p:nvPr/>
          </p:nvSpPr>
          <p:spPr>
            <a:xfrm>
              <a:off x="20063306" y="38223431"/>
              <a:ext cx="1058947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ja-JP" sz="1600" kern="0" dirty="0">
                  <a:solidFill>
                    <a:srgbClr val="292929"/>
                  </a:solidFill>
                  <a:latin typeface="Arial" panose="020B0604020202020204" pitchFamily="34" charset="0"/>
                  <a:ea typeface="メイリオ"/>
                  <a:cs typeface="Arial" panose="020B0604020202020204" pitchFamily="34" charset="0"/>
                </a:rPr>
                <a:t>11.5 </a:t>
              </a:r>
              <a:r>
                <a:rPr kumimoji="0" lang="en-US" altLang="ja-JP" sz="1600" kern="0" dirty="0" err="1">
                  <a:solidFill>
                    <a:srgbClr val="292929"/>
                  </a:solidFill>
                  <a:latin typeface="Arial" panose="020B0604020202020204" pitchFamily="34" charset="0"/>
                  <a:ea typeface="メイリオ"/>
                  <a:cs typeface="Arial" panose="020B0604020202020204" pitchFamily="34" charset="0"/>
                </a:rPr>
                <a:t>kNm</a:t>
              </a:r>
              <a:r>
                <a:rPr kumimoji="0" lang="en-US" altLang="ja-JP" sz="1600" kern="0" dirty="0">
                  <a:solidFill>
                    <a:srgbClr val="292929"/>
                  </a:solidFill>
                  <a:latin typeface="Arial" panose="020B0604020202020204" pitchFamily="34" charset="0"/>
                  <a:ea typeface="メイリオ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98" name="楕円 397">
              <a:extLst>
                <a:ext uri="{FF2B5EF4-FFF2-40B4-BE49-F238E27FC236}">
                  <a16:creationId xmlns:a16="http://schemas.microsoft.com/office/drawing/2014/main" id="{264CAC5F-D766-D0A7-84D6-4AF7F5E91051}"/>
                </a:ext>
              </a:extLst>
            </p:cNvPr>
            <p:cNvSpPr/>
            <p:nvPr/>
          </p:nvSpPr>
          <p:spPr bwMode="auto">
            <a:xfrm>
              <a:off x="20607380" y="38502329"/>
              <a:ext cx="96715" cy="96715"/>
            </a:xfrm>
            <a:prstGeom prst="ellipse">
              <a:avLst/>
            </a:prstGeom>
            <a:solidFill>
              <a:srgbClr val="C1C10A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914400"/>
              <a:endParaRPr lang="ja-JP" altLang="en-US" sz="2000">
                <a:solidFill>
                  <a:srgbClr val="292929"/>
                </a:solidFill>
                <a:latin typeface="Segoe UI"/>
                <a:ea typeface="メイリオ"/>
              </a:endParaRPr>
            </a:p>
          </p:txBody>
        </p:sp>
        <p:sp>
          <p:nvSpPr>
            <p:cNvPr id="399" name="楕円 398">
              <a:extLst>
                <a:ext uri="{FF2B5EF4-FFF2-40B4-BE49-F238E27FC236}">
                  <a16:creationId xmlns:a16="http://schemas.microsoft.com/office/drawing/2014/main" id="{2AF82225-DC26-902F-18E3-0BF8308790D4}"/>
                </a:ext>
              </a:extLst>
            </p:cNvPr>
            <p:cNvSpPr/>
            <p:nvPr/>
          </p:nvSpPr>
          <p:spPr bwMode="auto">
            <a:xfrm>
              <a:off x="22034072" y="38586563"/>
              <a:ext cx="96715" cy="96715"/>
            </a:xfrm>
            <a:prstGeom prst="ellipse">
              <a:avLst/>
            </a:prstGeom>
            <a:solidFill>
              <a:srgbClr val="00BFBF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914400"/>
              <a:endParaRPr lang="ja-JP" altLang="en-US" sz="2000">
                <a:solidFill>
                  <a:srgbClr val="292929"/>
                </a:solidFill>
                <a:latin typeface="Segoe UI"/>
                <a:ea typeface="メイリオ"/>
              </a:endParaRPr>
            </a:p>
          </p:txBody>
        </p:sp>
        <p:sp>
          <p:nvSpPr>
            <p:cNvPr id="400" name="正方形/長方形 399">
              <a:extLst>
                <a:ext uri="{FF2B5EF4-FFF2-40B4-BE49-F238E27FC236}">
                  <a16:creationId xmlns:a16="http://schemas.microsoft.com/office/drawing/2014/main" id="{E2C1533E-B9CE-D206-106C-A5D5DF0689E5}"/>
                </a:ext>
              </a:extLst>
            </p:cNvPr>
            <p:cNvSpPr/>
            <p:nvPr/>
          </p:nvSpPr>
          <p:spPr>
            <a:xfrm>
              <a:off x="21243463" y="38379219"/>
              <a:ext cx="1058947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ja-JP" sz="1600" kern="0">
                  <a:solidFill>
                    <a:srgbClr val="292929"/>
                  </a:solidFill>
                  <a:latin typeface="Arial" panose="020B0604020202020204" pitchFamily="34" charset="0"/>
                  <a:ea typeface="メイリオ"/>
                  <a:cs typeface="Arial" panose="020B0604020202020204" pitchFamily="34" charset="0"/>
                </a:rPr>
                <a:t>9.7 kNm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5" name="正方形/長方形 404">
                  <a:extLst>
                    <a:ext uri="{FF2B5EF4-FFF2-40B4-BE49-F238E27FC236}">
                      <a16:creationId xmlns:a16="http://schemas.microsoft.com/office/drawing/2014/main" id="{F755EB78-4579-28E0-7920-952D9B5F19DC}"/>
                    </a:ext>
                  </a:extLst>
                </p:cNvPr>
                <p:cNvSpPr/>
                <p:nvPr/>
              </p:nvSpPr>
              <p:spPr>
                <a:xfrm>
                  <a:off x="21173255" y="37451175"/>
                  <a:ext cx="1058947" cy="246221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</a:ln>
                <a:effectLst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US" altLang="ja-JP" sz="1600" i="1" smtClean="0">
                          <a:solidFill>
                            <a:srgbClr val="292929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ja-JP" sz="1600" i="1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1" i="1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altLang="ja-JP" sz="1600" b="1" i="1" smtClean="0">
                          <a:solidFill>
                            <a:srgbClr val="292929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altLang="ja-JP" sz="1600" i="1" smtClean="0">
                          <a:solidFill>
                            <a:srgbClr val="292929"/>
                          </a:solidFill>
                          <a:latin typeface="Cambria Math" panose="02040503050406030204" pitchFamily="18" charset="0"/>
                        </a:rPr>
                        <m:t>1.16</m:t>
                      </m:r>
                    </m:oMath>
                  </a14:m>
                  <a:r>
                    <a:rPr lang="ja-JP" altLang="en-US" sz="1600">
                      <a:solidFill>
                        <a:srgbClr val="292929"/>
                      </a:solidFill>
                      <a:latin typeface="Segoe UI"/>
                      <a:ea typeface="メイリオ"/>
                    </a:rPr>
                    <a:t> </a:t>
                  </a:r>
                  <a:endParaRPr kumimoji="0" lang="en-US" altLang="ja-JP" sz="1600" kern="0">
                    <a:solidFill>
                      <a:srgbClr val="292929"/>
                    </a:solidFill>
                    <a:latin typeface="Arial" panose="020B0604020202020204" pitchFamily="34" charset="0"/>
                    <a:ea typeface="メイリオ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5" name="正方形/長方形 404">
                  <a:extLst>
                    <a:ext uri="{FF2B5EF4-FFF2-40B4-BE49-F238E27FC236}">
                      <a16:creationId xmlns:a16="http://schemas.microsoft.com/office/drawing/2014/main" id="{F755EB78-4579-28E0-7920-952D9B5F19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73255" y="37451175"/>
                  <a:ext cx="1058947" cy="246221"/>
                </a:xfrm>
                <a:prstGeom prst="rect">
                  <a:avLst/>
                </a:prstGeom>
                <a:blipFill>
                  <a:blip r:embed="rId36"/>
                  <a:stretch>
                    <a:fillRect b="-15385"/>
                  </a:stretch>
                </a:blipFill>
                <a:ln w="9525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9" name="グループ化 418">
            <a:extLst>
              <a:ext uri="{FF2B5EF4-FFF2-40B4-BE49-F238E27FC236}">
                <a16:creationId xmlns:a16="http://schemas.microsoft.com/office/drawing/2014/main" id="{E47356D9-7785-4CD2-6F2A-C0A510C82BC8}"/>
              </a:ext>
            </a:extLst>
          </p:cNvPr>
          <p:cNvGrpSpPr/>
          <p:nvPr/>
        </p:nvGrpSpPr>
        <p:grpSpPr>
          <a:xfrm>
            <a:off x="22722385" y="35071050"/>
            <a:ext cx="4490288" cy="4660124"/>
            <a:chOff x="23158069" y="36131174"/>
            <a:chExt cx="3468800" cy="3600000"/>
          </a:xfrm>
        </p:grpSpPr>
        <p:pic>
          <p:nvPicPr>
            <p:cNvPr id="386" name="図 385">
              <a:extLst>
                <a:ext uri="{FF2B5EF4-FFF2-40B4-BE49-F238E27FC236}">
                  <a16:creationId xmlns:a16="http://schemas.microsoft.com/office/drawing/2014/main" id="{4EE9E3A2-86D5-34A0-D06B-0D6BF2DC2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158069" y="36131174"/>
              <a:ext cx="3468800" cy="3600000"/>
            </a:xfrm>
            <a:prstGeom prst="rect">
              <a:avLst/>
            </a:prstGeom>
          </p:spPr>
        </p:pic>
        <p:sp>
          <p:nvSpPr>
            <p:cNvPr id="401" name="正方形/長方形 400">
              <a:extLst>
                <a:ext uri="{FF2B5EF4-FFF2-40B4-BE49-F238E27FC236}">
                  <a16:creationId xmlns:a16="http://schemas.microsoft.com/office/drawing/2014/main" id="{64A7161F-D492-9F95-D30C-AB4DEA5153EC}"/>
                </a:ext>
              </a:extLst>
            </p:cNvPr>
            <p:cNvSpPr/>
            <p:nvPr/>
          </p:nvSpPr>
          <p:spPr>
            <a:xfrm>
              <a:off x="24085219" y="38562395"/>
              <a:ext cx="1058947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ja-JP" sz="1600" kern="0">
                  <a:solidFill>
                    <a:srgbClr val="292929"/>
                  </a:solidFill>
                  <a:latin typeface="Arial" panose="020B0604020202020204" pitchFamily="34" charset="0"/>
                  <a:ea typeface="メイリオ"/>
                  <a:cs typeface="Arial" panose="020B0604020202020204" pitchFamily="34" charset="0"/>
                </a:rPr>
                <a:t>5.5 kNm </a:t>
              </a:r>
            </a:p>
          </p:txBody>
        </p:sp>
        <p:sp>
          <p:nvSpPr>
            <p:cNvPr id="402" name="楕円 401">
              <a:extLst>
                <a:ext uri="{FF2B5EF4-FFF2-40B4-BE49-F238E27FC236}">
                  <a16:creationId xmlns:a16="http://schemas.microsoft.com/office/drawing/2014/main" id="{D7102D8E-0F0B-DEE3-DE62-ADD208A91A75}"/>
                </a:ext>
              </a:extLst>
            </p:cNvPr>
            <p:cNvSpPr/>
            <p:nvPr/>
          </p:nvSpPr>
          <p:spPr bwMode="auto">
            <a:xfrm>
              <a:off x="24453622" y="38808648"/>
              <a:ext cx="96715" cy="96715"/>
            </a:xfrm>
            <a:prstGeom prst="ellipse">
              <a:avLst/>
            </a:prstGeom>
            <a:solidFill>
              <a:srgbClr val="C1C10A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914400"/>
              <a:endParaRPr lang="ja-JP" altLang="en-US" sz="2000">
                <a:solidFill>
                  <a:srgbClr val="292929"/>
                </a:solidFill>
                <a:latin typeface="Segoe UI"/>
                <a:ea typeface="メイリオ"/>
              </a:endParaRPr>
            </a:p>
          </p:txBody>
        </p:sp>
        <p:sp>
          <p:nvSpPr>
            <p:cNvPr id="403" name="楕円 402">
              <a:extLst>
                <a:ext uri="{FF2B5EF4-FFF2-40B4-BE49-F238E27FC236}">
                  <a16:creationId xmlns:a16="http://schemas.microsoft.com/office/drawing/2014/main" id="{15A1ACAD-8AC5-1957-1BDC-F4C57B53C829}"/>
                </a:ext>
              </a:extLst>
            </p:cNvPr>
            <p:cNvSpPr/>
            <p:nvPr/>
          </p:nvSpPr>
          <p:spPr bwMode="auto">
            <a:xfrm>
              <a:off x="23681427" y="38711933"/>
              <a:ext cx="96715" cy="96715"/>
            </a:xfrm>
            <a:prstGeom prst="ellipse">
              <a:avLst/>
            </a:prstGeom>
            <a:solidFill>
              <a:srgbClr val="00BFBF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914400"/>
              <a:endParaRPr lang="ja-JP" altLang="en-US" sz="2000">
                <a:solidFill>
                  <a:srgbClr val="292929"/>
                </a:solidFill>
                <a:latin typeface="Segoe UI"/>
                <a:ea typeface="メイリオ"/>
              </a:endParaRPr>
            </a:p>
          </p:txBody>
        </p:sp>
        <p:sp>
          <p:nvSpPr>
            <p:cNvPr id="404" name="正方形/長方形 403">
              <a:extLst>
                <a:ext uri="{FF2B5EF4-FFF2-40B4-BE49-F238E27FC236}">
                  <a16:creationId xmlns:a16="http://schemas.microsoft.com/office/drawing/2014/main" id="{8B84C973-270A-49B0-6E8D-E416A365375C}"/>
                </a:ext>
              </a:extLst>
            </p:cNvPr>
            <p:cNvSpPr/>
            <p:nvPr/>
          </p:nvSpPr>
          <p:spPr>
            <a:xfrm>
              <a:off x="23491390" y="38368099"/>
              <a:ext cx="1058947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ja-JP" sz="1600" kern="0">
                  <a:solidFill>
                    <a:srgbClr val="292929"/>
                  </a:solidFill>
                  <a:latin typeface="Arial" panose="020B0604020202020204" pitchFamily="34" charset="0"/>
                  <a:ea typeface="メイリオ"/>
                  <a:cs typeface="Arial" panose="020B0604020202020204" pitchFamily="34" charset="0"/>
                </a:rPr>
                <a:t>7.1 kNm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6" name="正方形/長方形 405">
                  <a:extLst>
                    <a:ext uri="{FF2B5EF4-FFF2-40B4-BE49-F238E27FC236}">
                      <a16:creationId xmlns:a16="http://schemas.microsoft.com/office/drawing/2014/main" id="{28510CAA-E93B-CFAF-7D09-518ECB691E47}"/>
                    </a:ext>
                  </a:extLst>
                </p:cNvPr>
                <p:cNvSpPr/>
                <p:nvPr/>
              </p:nvSpPr>
              <p:spPr>
                <a:xfrm>
                  <a:off x="25501955" y="37451175"/>
                  <a:ext cx="1058947" cy="246221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</a:ln>
                <a:effectLst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US" altLang="ja-JP" sz="1600" i="1" smtClean="0">
                          <a:solidFill>
                            <a:srgbClr val="292929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ja-JP" sz="1600" i="1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1" i="1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altLang="ja-JP" sz="1600" b="1" i="1" smtClean="0">
                          <a:solidFill>
                            <a:srgbClr val="292929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altLang="ja-JP" sz="1600" i="1" smtClean="0">
                          <a:solidFill>
                            <a:srgbClr val="292929"/>
                          </a:solidFill>
                          <a:latin typeface="Cambria Math" panose="02040503050406030204" pitchFamily="18" charset="0"/>
                        </a:rPr>
                        <m:t>1.04</m:t>
                      </m:r>
                    </m:oMath>
                  </a14:m>
                  <a:r>
                    <a:rPr lang="ja-JP" altLang="en-US" sz="1600" dirty="0">
                      <a:solidFill>
                        <a:srgbClr val="292929"/>
                      </a:solidFill>
                      <a:latin typeface="Segoe UI"/>
                      <a:ea typeface="メイリオ"/>
                    </a:rPr>
                    <a:t> </a:t>
                  </a:r>
                  <a:endParaRPr kumimoji="0" lang="en-US" altLang="ja-JP" sz="1600" kern="0" dirty="0">
                    <a:solidFill>
                      <a:srgbClr val="292929"/>
                    </a:solidFill>
                    <a:latin typeface="Arial" panose="020B0604020202020204" pitchFamily="34" charset="0"/>
                    <a:ea typeface="メイリオ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6" name="正方形/長方形 405">
                  <a:extLst>
                    <a:ext uri="{FF2B5EF4-FFF2-40B4-BE49-F238E27FC236}">
                      <a16:creationId xmlns:a16="http://schemas.microsoft.com/office/drawing/2014/main" id="{28510CAA-E93B-CFAF-7D09-518ECB691E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01955" y="37451175"/>
                  <a:ext cx="1058947" cy="246221"/>
                </a:xfrm>
                <a:prstGeom prst="rect">
                  <a:avLst/>
                </a:prstGeom>
                <a:blipFill>
                  <a:blip r:embed="rId38"/>
                  <a:stretch>
                    <a:fillRect b="-15094"/>
                  </a:stretch>
                </a:blipFill>
                <a:ln w="9525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1" name="コンテンツ プレースホルダー 2">
                <a:extLst>
                  <a:ext uri="{FF2B5EF4-FFF2-40B4-BE49-F238E27FC236}">
                    <a16:creationId xmlns:a16="http://schemas.microsoft.com/office/drawing/2014/main" id="{6A47BE18-EF58-6601-E51C-FB72B356334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60153" y="21312768"/>
                <a:ext cx="12612714" cy="1338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8878" tIns="54439" rIns="108878" bIns="54439" numCol="1" anchor="t" anchorCtr="0" compatLnSpc="1">
                <a:prstTxWarp prst="textNoShape">
                  <a:avLst/>
                </a:prstTxWarp>
              </a:bodyPr>
              <a:lstStyle>
                <a:lvl1pPr marL="514228" indent="-514228" algn="l" rtl="0" eaLnBrk="0" fontAlgn="base" hangingPunct="0">
                  <a:spcBef>
                    <a:spcPts val="357"/>
                  </a:spcBef>
                  <a:spcAft>
                    <a:spcPts val="357"/>
                  </a:spcAft>
                  <a:buClr>
                    <a:schemeClr val="accent2"/>
                  </a:buClr>
                  <a:buFont typeface="Wingdings" pitchFamily="2" charset="2"/>
                  <a:buChar char=""/>
                  <a:defRPr sz="24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57047" indent="-428523" algn="l" rtl="0" eaLnBrk="0" fontAlgn="base" hangingPunct="0">
                  <a:spcBef>
                    <a:spcPts val="119"/>
                  </a:spcBef>
                  <a:spcAft>
                    <a:spcPts val="119"/>
                  </a:spcAft>
                  <a:buClr>
                    <a:schemeClr val="accent2"/>
                  </a:buClr>
                  <a:buFont typeface="Wingdings" pitchFamily="2" charset="2"/>
                  <a:buChar char="n"/>
                  <a:defRPr sz="2000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285570" indent="-428523" algn="l" rtl="0" eaLnBrk="0" fontAlgn="base" hangingPunct="0">
                  <a:spcBef>
                    <a:spcPts val="119"/>
                  </a:spcBef>
                  <a:spcAft>
                    <a:spcPts val="119"/>
                  </a:spcAft>
                  <a:buClr>
                    <a:schemeClr val="accent2"/>
                  </a:buClr>
                  <a:buFont typeface="Wingdings" pitchFamily="2" charset="2"/>
                  <a:buChar char="o"/>
                  <a:defRPr sz="2000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2016278" indent="-461080" algn="l" rtl="0" eaLnBrk="0" fontAlgn="base" hangingPunct="0">
                  <a:spcBef>
                    <a:spcPts val="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n"/>
                  <a:defRPr sz="2000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492474" indent="-474308" algn="l" rtl="0" eaLnBrk="0" fontAlgn="base" hangingPunct="0">
                  <a:spcBef>
                    <a:spcPts val="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n"/>
                  <a:defRPr sz="2000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3036699" indent="-474308" algn="l" rtl="0" fontAlgn="base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§"/>
                  <a:defRPr sz="2399">
                    <a:solidFill>
                      <a:schemeClr val="tx1"/>
                    </a:solidFill>
                    <a:latin typeface="+mn-lt"/>
                  </a:defRPr>
                </a:lvl6pPr>
                <a:lvl7pPr marL="3580923" indent="-474308" algn="l" rtl="0" fontAlgn="base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§"/>
                  <a:defRPr sz="2399">
                    <a:solidFill>
                      <a:schemeClr val="tx1"/>
                    </a:solidFill>
                    <a:latin typeface="+mn-lt"/>
                  </a:defRPr>
                </a:lvl7pPr>
                <a:lvl8pPr marL="4125148" indent="-474308" algn="l" rtl="0" fontAlgn="base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§"/>
                  <a:defRPr sz="2399">
                    <a:solidFill>
                      <a:schemeClr val="tx1"/>
                    </a:solidFill>
                    <a:latin typeface="+mn-lt"/>
                  </a:defRPr>
                </a:lvl8pPr>
                <a:lvl9pPr marL="4669373" indent="-474308" algn="l" rtl="0" fontAlgn="base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§"/>
                  <a:defRPr sz="2399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lvl="0" indent="0" defTabSz="914400">
                  <a:buClr>
                    <a:srgbClr val="101F78"/>
                  </a:buClr>
                  <a:buNone/>
                  <a:defRPr/>
                </a:pPr>
                <a:r>
                  <a:rPr lang="en-US" altLang="ja-JP" sz="3200" b="1" kern="0" dirty="0">
                    <a:latin typeface="Segoe UI" panose="020B0502040204020203" pitchFamily="34" charset="0"/>
                    <a:ea typeface="Meiryo UI" panose="020B0604030504040204" pitchFamily="50" charset="-128"/>
                    <a:cs typeface="Segoe UI" panose="020B0502040204020203" pitchFamily="34" charset="0"/>
                  </a:rPr>
                  <a:t>Objective function: </a:t>
                </a:r>
                <a14:m>
                  <m:oMath xmlns:m="http://schemas.openxmlformats.org/officeDocument/2006/math">
                    <m:r>
                      <a:rPr kumimoji="1" lang="en-US" altLang="ja-JP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ja-JP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9292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9292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kumimoji="1" lang="en-US" altLang="ja-JP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kumimoji="1" lang="en-US" altLang="ja-JP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9292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1" lang="en-US" altLang="ja-JP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9292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1" lang="en-US" altLang="ja-JP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9292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e>
                            <m:r>
                              <a:rPr kumimoji="1" lang="en-US" altLang="ja-JP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9292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kumimoji="1" lang="en-US" altLang="ja-JP" sz="32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292929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3200" b="1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292929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kumimoji="1" lang="en-US" altLang="ja-JP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9292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1" lang="en-US" altLang="ja-JP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9292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𝐿</m:t>
                            </m:r>
                            <m:d>
                              <m:dPr>
                                <m:ctrlPr>
                                  <a:rPr kumimoji="1" lang="en-US" altLang="ja-JP" sz="32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292929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3200" b="1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292929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eqArr>
                      </m:e>
                    </m:d>
                    <m:r>
                      <a:rPr kumimoji="1" lang="en-US" altLang="ja-JP" sz="3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29292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</m:t>
                    </m:r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kumimoji="1" lang="en-US" altLang="ja-JP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9292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sty m:val="p"/>
                            </m:rPr>
                            <a:rPr kumimoji="1" lang="en-US" altLang="ja-JP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2929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if</m:t>
                          </m:r>
                          <m:r>
                            <a:rPr kumimoji="1" lang="en-US" altLang="ja-JP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2929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1" lang="en-US" altLang="ja-JP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2929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path</m:t>
                          </m:r>
                          <m:r>
                            <a:rPr kumimoji="1" lang="en-US" altLang="ja-JP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2929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1" lang="en-US" altLang="ja-JP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2929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planning</m:t>
                          </m:r>
                          <m:r>
                            <a:rPr kumimoji="1" lang="en-US" altLang="ja-JP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2929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1" lang="en-US" altLang="ja-JP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2929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failed</m:t>
                          </m:r>
                        </m:e>
                      </m:mr>
                      <m:mr>
                        <m:e>
                          <m:r>
                            <m:rPr>
                              <m:sty m:val="p"/>
                            </m:rPr>
                            <a:rPr kumimoji="1" lang="en-US" altLang="ja-JP" sz="3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929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if</m:t>
                          </m:r>
                          <m:r>
                            <a:rPr kumimoji="1" lang="en-US" altLang="ja-JP" sz="3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929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1" lang="en-US" altLang="ja-JP" sz="3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929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path</m:t>
                          </m:r>
                          <m:r>
                            <a:rPr kumimoji="1" lang="en-US" altLang="ja-JP" sz="3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929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1" lang="en-US" altLang="ja-JP" sz="3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929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exists</m:t>
                          </m:r>
                        </m:e>
                      </m:mr>
                    </m:m>
                  </m:oMath>
                </a14:m>
                <a:endParaRPr kumimoji="1" lang="en-US" altLang="ja-JP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Segoe UI"/>
                  <a:ea typeface="メイリオ"/>
                </a:endParaRPr>
              </a:p>
            </p:txBody>
          </p:sp>
        </mc:Choice>
        <mc:Fallback xmlns="">
          <p:sp>
            <p:nvSpPr>
              <p:cNvPr id="421" name="コンテンツ プレースホルダー 2">
                <a:extLst>
                  <a:ext uri="{FF2B5EF4-FFF2-40B4-BE49-F238E27FC236}">
                    <a16:creationId xmlns:a16="http://schemas.microsoft.com/office/drawing/2014/main" id="{6A47BE18-EF58-6601-E51C-FB72B3563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60153" y="21312768"/>
                <a:ext cx="12612714" cy="1338016"/>
              </a:xfrm>
              <a:prstGeom prst="rect">
                <a:avLst/>
              </a:prstGeom>
              <a:blipFill>
                <a:blip r:embed="rId40"/>
                <a:stretch>
                  <a:fillRect l="-10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2" name="直線矢印コネクタ 421">
            <a:extLst>
              <a:ext uri="{FF2B5EF4-FFF2-40B4-BE49-F238E27FC236}">
                <a16:creationId xmlns:a16="http://schemas.microsoft.com/office/drawing/2014/main" id="{BD5BF930-B03D-DE59-1AC6-2D502811BFFC}"/>
              </a:ext>
            </a:extLst>
          </p:cNvPr>
          <p:cNvCxnSpPr>
            <a:cxnSpLocks/>
          </p:cNvCxnSpPr>
          <p:nvPr/>
        </p:nvCxnSpPr>
        <p:spPr bwMode="auto">
          <a:xfrm flipV="1">
            <a:off x="21046352" y="22505876"/>
            <a:ext cx="424184" cy="112122"/>
          </a:xfrm>
          <a:prstGeom prst="straightConnector1">
            <a:avLst/>
          </a:prstGeom>
          <a:solidFill>
            <a:srgbClr val="F5F6FA"/>
          </a:solidFill>
          <a:ln w="19050" cap="flat" cmpd="sng" algn="ctr">
            <a:solidFill>
              <a:srgbClr val="3C95B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3" name="直線矢印コネクタ 422">
            <a:extLst>
              <a:ext uri="{FF2B5EF4-FFF2-40B4-BE49-F238E27FC236}">
                <a16:creationId xmlns:a16="http://schemas.microsoft.com/office/drawing/2014/main" id="{062308B8-654A-3C69-0DF5-E20E56CABCD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2832016" y="22365336"/>
            <a:ext cx="989798" cy="263650"/>
          </a:xfrm>
          <a:prstGeom prst="straightConnector1">
            <a:avLst/>
          </a:prstGeom>
          <a:solidFill>
            <a:srgbClr val="F5F6FA"/>
          </a:solidFill>
          <a:ln w="19050" cap="flat" cmpd="sng" algn="ctr">
            <a:solidFill>
              <a:srgbClr val="3C95B9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24" name="グループ化 423">
            <a:extLst>
              <a:ext uri="{FF2B5EF4-FFF2-40B4-BE49-F238E27FC236}">
                <a16:creationId xmlns:a16="http://schemas.microsoft.com/office/drawing/2014/main" id="{4426BB99-0F8D-6362-72F3-9E5F01566720}"/>
              </a:ext>
            </a:extLst>
          </p:cNvPr>
          <p:cNvGrpSpPr/>
          <p:nvPr/>
        </p:nvGrpSpPr>
        <p:grpSpPr>
          <a:xfrm>
            <a:off x="15806693" y="22446451"/>
            <a:ext cx="5242325" cy="1387747"/>
            <a:chOff x="-1070226" y="1599574"/>
            <a:chExt cx="5242325" cy="1560007"/>
          </a:xfrm>
        </p:grpSpPr>
        <p:sp>
          <p:nvSpPr>
            <p:cNvPr id="425" name="フリーフォーム: 図形 424">
              <a:extLst>
                <a:ext uri="{FF2B5EF4-FFF2-40B4-BE49-F238E27FC236}">
                  <a16:creationId xmlns:a16="http://schemas.microsoft.com/office/drawing/2014/main" id="{CDDCC634-B79F-80B8-A984-1AB311A873BC}"/>
                </a:ext>
              </a:extLst>
            </p:cNvPr>
            <p:cNvSpPr/>
            <p:nvPr/>
          </p:nvSpPr>
          <p:spPr bwMode="auto">
            <a:xfrm>
              <a:off x="-1070226" y="1599574"/>
              <a:ext cx="5242325" cy="1560007"/>
            </a:xfrm>
            <a:custGeom>
              <a:avLst/>
              <a:gdLst>
                <a:gd name="connsiteX0" fmla="*/ 0 w 3971129"/>
                <a:gd name="connsiteY0" fmla="*/ 0 h 1114926"/>
                <a:gd name="connsiteX1" fmla="*/ 1 w 3971129"/>
                <a:gd name="connsiteY1" fmla="*/ 0 h 1114926"/>
                <a:gd name="connsiteX2" fmla="*/ 2070743 w 3971129"/>
                <a:gd name="connsiteY2" fmla="*/ 0 h 1114926"/>
                <a:gd name="connsiteX3" fmla="*/ 3971129 w 3971129"/>
                <a:gd name="connsiteY3" fmla="*/ 0 h 1114926"/>
                <a:gd name="connsiteX4" fmla="*/ 3971129 w 3971129"/>
                <a:gd name="connsiteY4" fmla="*/ 433889 h 1114926"/>
                <a:gd name="connsiteX5" fmla="*/ 2070743 w 3971129"/>
                <a:gd name="connsiteY5" fmla="*/ 433889 h 1114926"/>
                <a:gd name="connsiteX6" fmla="*/ 2070743 w 3971129"/>
                <a:gd name="connsiteY6" fmla="*/ 1114926 h 1114926"/>
                <a:gd name="connsiteX7" fmla="*/ 1 w 3971129"/>
                <a:gd name="connsiteY7" fmla="*/ 1114926 h 1114926"/>
                <a:gd name="connsiteX8" fmla="*/ 1 w 3971129"/>
                <a:gd name="connsiteY8" fmla="*/ 433889 h 1114926"/>
                <a:gd name="connsiteX9" fmla="*/ 0 w 3971129"/>
                <a:gd name="connsiteY9" fmla="*/ 433889 h 1114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71129" h="1114926">
                  <a:moveTo>
                    <a:pt x="0" y="0"/>
                  </a:moveTo>
                  <a:lnTo>
                    <a:pt x="1" y="0"/>
                  </a:lnTo>
                  <a:lnTo>
                    <a:pt x="2070743" y="0"/>
                  </a:lnTo>
                  <a:lnTo>
                    <a:pt x="3971129" y="0"/>
                  </a:lnTo>
                  <a:lnTo>
                    <a:pt x="3971129" y="433889"/>
                  </a:lnTo>
                  <a:lnTo>
                    <a:pt x="2070743" y="433889"/>
                  </a:lnTo>
                  <a:lnTo>
                    <a:pt x="2070743" y="1114926"/>
                  </a:lnTo>
                  <a:lnTo>
                    <a:pt x="1" y="1114926"/>
                  </a:lnTo>
                  <a:lnTo>
                    <a:pt x="1" y="433889"/>
                  </a:lnTo>
                  <a:lnTo>
                    <a:pt x="0" y="433889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3C95B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Segoe UI"/>
                <a:ea typeface="メイリオ"/>
              </a:endParaRPr>
            </a:p>
          </p:txBody>
        </p:sp>
        <p:sp>
          <p:nvSpPr>
            <p:cNvPr id="426" name="正方形/長方形 425">
              <a:extLst>
                <a:ext uri="{FF2B5EF4-FFF2-40B4-BE49-F238E27FC236}">
                  <a16:creationId xmlns:a16="http://schemas.microsoft.com/office/drawing/2014/main" id="{33DCCDE6-3C13-6C22-B4B9-C547CCB8AE9F}"/>
                </a:ext>
              </a:extLst>
            </p:cNvPr>
            <p:cNvSpPr/>
            <p:nvPr/>
          </p:nvSpPr>
          <p:spPr>
            <a:xfrm>
              <a:off x="-408193" y="1615833"/>
              <a:ext cx="4124244" cy="553568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kern="0" dirty="0">
                  <a:solidFill>
                    <a:srgbClr val="292929"/>
                  </a:solidFill>
                  <a:latin typeface="Segoe UI" panose="020B0502040204020203" pitchFamily="34" charset="0"/>
                  <a:ea typeface="メイリオ"/>
                  <a:cs typeface="Segoe UI" panose="020B0502040204020203" pitchFamily="34" charset="0"/>
                </a:rPr>
                <a:t>Term for compactness</a:t>
              </a:r>
              <a:endParaRPr kumimoji="0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Segoe UI" panose="020B0502040204020203" pitchFamily="34" charset="0"/>
                <a:ea typeface="メイリオ"/>
                <a:cs typeface="Segoe UI" panose="020B0502040204020203" pitchFamily="34" charset="0"/>
              </a:endParaRPr>
            </a:p>
          </p:txBody>
        </p:sp>
        <p:pic>
          <p:nvPicPr>
            <p:cNvPr id="427" name="図 426">
              <a:extLst>
                <a:ext uri="{FF2B5EF4-FFF2-40B4-BE49-F238E27FC236}">
                  <a16:creationId xmlns:a16="http://schemas.microsoft.com/office/drawing/2014/main" id="{19233B24-22C5-50C2-06A0-854147309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-991586" y="2158651"/>
              <a:ext cx="2525351" cy="900461"/>
            </a:xfrm>
            <a:prstGeom prst="rect">
              <a:avLst/>
            </a:prstGeom>
          </p:spPr>
        </p:pic>
      </p:grpSp>
      <p:grpSp>
        <p:nvGrpSpPr>
          <p:cNvPr id="428" name="グループ化 427">
            <a:extLst>
              <a:ext uri="{FF2B5EF4-FFF2-40B4-BE49-F238E27FC236}">
                <a16:creationId xmlns:a16="http://schemas.microsoft.com/office/drawing/2014/main" id="{41D943CB-98AD-6E11-6F60-5FBD1376D04F}"/>
              </a:ext>
            </a:extLst>
          </p:cNvPr>
          <p:cNvGrpSpPr/>
          <p:nvPr/>
        </p:nvGrpSpPr>
        <p:grpSpPr>
          <a:xfrm>
            <a:off x="23821815" y="22419139"/>
            <a:ext cx="4877010" cy="1575332"/>
            <a:chOff x="6019801" y="1394960"/>
            <a:chExt cx="4877010" cy="1575332"/>
          </a:xfrm>
        </p:grpSpPr>
        <p:sp>
          <p:nvSpPr>
            <p:cNvPr id="429" name="フリーフォーム: 図形 428">
              <a:extLst>
                <a:ext uri="{FF2B5EF4-FFF2-40B4-BE49-F238E27FC236}">
                  <a16:creationId xmlns:a16="http://schemas.microsoft.com/office/drawing/2014/main" id="{6FD85BC9-B3AE-CC78-8B89-C0FE40767ADF}"/>
                </a:ext>
              </a:extLst>
            </p:cNvPr>
            <p:cNvSpPr/>
            <p:nvPr/>
          </p:nvSpPr>
          <p:spPr bwMode="auto">
            <a:xfrm>
              <a:off x="6019801" y="1394960"/>
              <a:ext cx="4877010" cy="1575332"/>
            </a:xfrm>
            <a:custGeom>
              <a:avLst/>
              <a:gdLst>
                <a:gd name="connsiteX0" fmla="*/ 0 w 5181599"/>
                <a:gd name="connsiteY0" fmla="*/ 0 h 968379"/>
                <a:gd name="connsiteX1" fmla="*/ 4323684 w 5181599"/>
                <a:gd name="connsiteY1" fmla="*/ 0 h 968379"/>
                <a:gd name="connsiteX2" fmla="*/ 4323684 w 5181599"/>
                <a:gd name="connsiteY2" fmla="*/ 1 h 968379"/>
                <a:gd name="connsiteX3" fmla="*/ 5181599 w 5181599"/>
                <a:gd name="connsiteY3" fmla="*/ 1 h 968379"/>
                <a:gd name="connsiteX4" fmla="*/ 5181599 w 5181599"/>
                <a:gd name="connsiteY4" fmla="*/ 968379 h 968379"/>
                <a:gd name="connsiteX5" fmla="*/ 723900 w 5181599"/>
                <a:gd name="connsiteY5" fmla="*/ 968379 h 968379"/>
                <a:gd name="connsiteX6" fmla="*/ 723900 w 5181599"/>
                <a:gd name="connsiteY6" fmla="*/ 331256 h 968379"/>
                <a:gd name="connsiteX7" fmla="*/ 0 w 5181599"/>
                <a:gd name="connsiteY7" fmla="*/ 331256 h 968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81599" h="968379">
                  <a:moveTo>
                    <a:pt x="0" y="0"/>
                  </a:moveTo>
                  <a:lnTo>
                    <a:pt x="4323684" y="0"/>
                  </a:lnTo>
                  <a:lnTo>
                    <a:pt x="4323684" y="1"/>
                  </a:lnTo>
                  <a:lnTo>
                    <a:pt x="5181599" y="1"/>
                  </a:lnTo>
                  <a:lnTo>
                    <a:pt x="5181599" y="968379"/>
                  </a:lnTo>
                  <a:lnTo>
                    <a:pt x="723900" y="968379"/>
                  </a:lnTo>
                  <a:lnTo>
                    <a:pt x="723900" y="331256"/>
                  </a:lnTo>
                  <a:lnTo>
                    <a:pt x="0" y="331256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3C95B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Segoe UI"/>
                <a:ea typeface="メイリオ"/>
              </a:endParaRPr>
            </a:p>
          </p:txBody>
        </p:sp>
        <p:sp>
          <p:nvSpPr>
            <p:cNvPr id="430" name="正方形/長方形 429">
              <a:extLst>
                <a:ext uri="{FF2B5EF4-FFF2-40B4-BE49-F238E27FC236}">
                  <a16:creationId xmlns:a16="http://schemas.microsoft.com/office/drawing/2014/main" id="{5C2B1FB9-C176-8D90-2E1F-6032283A7E42}"/>
                </a:ext>
              </a:extLst>
            </p:cNvPr>
            <p:cNvSpPr/>
            <p:nvPr/>
          </p:nvSpPr>
          <p:spPr>
            <a:xfrm>
              <a:off x="6296927" y="1423387"/>
              <a:ext cx="4222060" cy="492443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Segoe UI" panose="020B0502040204020203" pitchFamily="34" charset="0"/>
                  <a:ea typeface="メイリオ"/>
                  <a:cs typeface="Segoe UI" panose="020B0502040204020203" pitchFamily="34" charset="0"/>
                </a:rPr>
                <a:t>Term for joint load</a:t>
              </a:r>
            </a:p>
          </p:txBody>
        </p:sp>
        <p:pic>
          <p:nvPicPr>
            <p:cNvPr id="431" name="図 430">
              <a:extLst>
                <a:ext uri="{FF2B5EF4-FFF2-40B4-BE49-F238E27FC236}">
                  <a16:creationId xmlns:a16="http://schemas.microsoft.com/office/drawing/2014/main" id="{47239B3D-EBDC-5F16-74C3-A5B8100D8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rcRect t="4419" b="-1"/>
            <a:stretch>
              <a:fillRect/>
            </a:stretch>
          </p:blipFill>
          <p:spPr>
            <a:xfrm>
              <a:off x="6897346" y="2159644"/>
              <a:ext cx="3827984" cy="615981"/>
            </a:xfrm>
            <a:prstGeom prst="rect">
              <a:avLst/>
            </a:prstGeom>
          </p:spPr>
        </p:pic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CA63DC0-9143-FD27-D134-93D899F23F0B}"/>
              </a:ext>
            </a:extLst>
          </p:cNvPr>
          <p:cNvSpPr txBox="1"/>
          <p:nvPr/>
        </p:nvSpPr>
        <p:spPr>
          <a:xfrm>
            <a:off x="15303487" y="14781604"/>
            <a:ext cx="14680800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Load reduced path-planning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9441B524-21DB-BF46-6476-B2EB8B246EFE}"/>
                  </a:ext>
                </a:extLst>
              </p:cNvPr>
              <p:cNvSpPr txBox="1"/>
              <p:nvPr/>
            </p:nvSpPr>
            <p:spPr>
              <a:xfrm>
                <a:off x="15422934" y="23779855"/>
                <a:ext cx="1478640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b="1" kern="0" dirty="0">
                    <a:latin typeface="Segoe UI" panose="020B0502040204020203" pitchFamily="34" charset="0"/>
                    <a:ea typeface="Meiryo UI" panose="020B0604030504040204" pitchFamily="50" charset="-128"/>
                    <a:cs typeface="Segoe UI" panose="020B0502040204020203" pitchFamily="34" charset="0"/>
                  </a:rPr>
                  <a:t>Design parameters </a:t>
                </a:r>
                <a14:m>
                  <m:oMath xmlns:m="http://schemas.openxmlformats.org/officeDocument/2006/math">
                    <m:r>
                      <a:rPr lang="en-US" sz="3200" b="1" i="1" kern="0" smtClean="0">
                        <a:latin typeface="Cambria Math" panose="02040503050406030204" pitchFamily="18" charset="0"/>
                        <a:ea typeface="Meiryo UI" panose="020B0604030504040204" pitchFamily="50" charset="-128"/>
                      </a:rPr>
                      <m:t>𝒙</m:t>
                    </m:r>
                  </m:oMath>
                </a14:m>
                <a:r>
                  <a:rPr lang="en-US" sz="3200" b="1" kern="0" dirty="0">
                    <a:latin typeface="Segoe UI" panose="020B0502040204020203" pitchFamily="34" charset="0"/>
                    <a:ea typeface="Meiryo UI" panose="020B0604030504040204" pitchFamily="50" charset="-128"/>
                    <a:cs typeface="Segoe UI" panose="020B0502040204020203" pitchFamily="34" charset="0"/>
                  </a:rPr>
                  <a:t> minimizing this function: </a:t>
                </a:r>
                <a:br>
                  <a:rPr lang="en-US" sz="3200" b="1" kern="0" dirty="0">
                    <a:latin typeface="Segoe UI" panose="020B0502040204020203" pitchFamily="34" charset="0"/>
                    <a:ea typeface="Meiryo UI" panose="020B0604030504040204" pitchFamily="50" charset="-128"/>
                    <a:cs typeface="Segoe UI" panose="020B0502040204020203" pitchFamily="34" charset="0"/>
                  </a:rPr>
                </a:br>
                <a:r>
                  <a:rPr lang="en-US" sz="3200" b="1" kern="0" dirty="0">
                    <a:latin typeface="Segoe UI" panose="020B0502040204020203" pitchFamily="34" charset="0"/>
                    <a:ea typeface="Meiryo UI" panose="020B0604030504040204" pitchFamily="50" charset="-128"/>
                    <a:cs typeface="Segoe UI" panose="020B0502040204020203" pitchFamily="34" charset="0"/>
                  </a:rPr>
                  <a:t>Desirable parameters that achieve both compactness and reduced load.</a:t>
                </a:r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9441B524-21DB-BF46-6476-B2EB8B246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2934" y="23779855"/>
                <a:ext cx="14786408" cy="1077218"/>
              </a:xfrm>
              <a:prstGeom prst="rect">
                <a:avLst/>
              </a:prstGeom>
              <a:blipFill>
                <a:blip r:embed="rId43"/>
                <a:stretch>
                  <a:fillRect l="-1031" t="-7345" b="-175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55A264D-711F-BB99-C02A-782EFF83C1F4}"/>
              </a:ext>
            </a:extLst>
          </p:cNvPr>
          <p:cNvSpPr txBox="1"/>
          <p:nvPr/>
        </p:nvSpPr>
        <p:spPr>
          <a:xfrm>
            <a:off x="15443777" y="15601165"/>
            <a:ext cx="14786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latin typeface="Segoe UI" panose="020B0502040204020203" pitchFamily="34" charset="0"/>
                <a:ea typeface="Meiryo UI" panose="020B0604030504040204" pitchFamily="50" charset="-128"/>
                <a:cs typeface="Segoe UI" panose="020B0502040204020203" pitchFamily="34" charset="0"/>
              </a:rPr>
              <a:t>RRT* + Minimax optimization 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FB9A9858-48E5-967C-BCDC-376ACC1C56E3}"/>
              </a:ext>
            </a:extLst>
          </p:cNvPr>
          <p:cNvSpPr txBox="1"/>
          <p:nvPr/>
        </p:nvSpPr>
        <p:spPr>
          <a:xfrm>
            <a:off x="21768675" y="19844360"/>
            <a:ext cx="3248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ja-JP" sz="3200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Edge/Path cost</a:t>
            </a:r>
            <a:endParaRPr lang="ja-JP" altLang="en-US" sz="3200" baseline="-25000" dirty="0">
              <a:solidFill>
                <a:prstClr val="black"/>
              </a:solidFill>
              <a:latin typeface="Segoe UI" panose="020B0502040204020203" pitchFamily="34" charset="0"/>
              <a:ea typeface="メイリオ"/>
              <a:cs typeface="Segoe UI" panose="020B0502040204020203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E5CDBC9E-23FF-E1B3-2C37-DF52EDF5ACEA}"/>
              </a:ext>
            </a:extLst>
          </p:cNvPr>
          <p:cNvSpPr txBox="1"/>
          <p:nvPr/>
        </p:nvSpPr>
        <p:spPr>
          <a:xfrm>
            <a:off x="26394142" y="19843398"/>
            <a:ext cx="2050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ja-JP" sz="3200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Re-wire</a:t>
            </a:r>
            <a:endParaRPr lang="ja-JP" altLang="en-US" sz="3200" baseline="-25000" dirty="0">
              <a:solidFill>
                <a:prstClr val="black"/>
              </a:solidFill>
              <a:latin typeface="Segoe UI" panose="020B0502040204020203" pitchFamily="34" charset="0"/>
              <a:ea typeface="メイリオ"/>
              <a:cs typeface="Segoe UI" panose="020B0502040204020203" pitchFamily="34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2006A8FD-E9D2-A033-0AFC-6D88113E0497}"/>
              </a:ext>
            </a:extLst>
          </p:cNvPr>
          <p:cNvSpPr txBox="1"/>
          <p:nvPr/>
        </p:nvSpPr>
        <p:spPr>
          <a:xfrm>
            <a:off x="15282959" y="20557154"/>
            <a:ext cx="14680800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Objective function / Bayesian optimization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EC82D98D-BA7E-3D1D-175F-E29870307E55}"/>
              </a:ext>
            </a:extLst>
          </p:cNvPr>
          <p:cNvSpPr txBox="1"/>
          <p:nvPr/>
        </p:nvSpPr>
        <p:spPr>
          <a:xfrm>
            <a:off x="16023660" y="28669370"/>
            <a:ext cx="2050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ja-JP" sz="3200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Target SB</a:t>
            </a:r>
            <a:endParaRPr lang="ja-JP" altLang="en-US" sz="3200" baseline="-25000" dirty="0">
              <a:solidFill>
                <a:prstClr val="black"/>
              </a:solidFill>
              <a:latin typeface="Segoe UI" panose="020B0502040204020203" pitchFamily="34" charset="0"/>
              <a:ea typeface="メイリオ"/>
              <a:cs typeface="Segoe UI" panose="020B0502040204020203" pitchFamily="34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13505ED-80F6-7D95-7513-57FAC20CA1AC}"/>
              </a:ext>
            </a:extLst>
          </p:cNvPr>
          <p:cNvSpPr txBox="1"/>
          <p:nvPr/>
        </p:nvSpPr>
        <p:spPr>
          <a:xfrm>
            <a:off x="19761209" y="28700080"/>
            <a:ext cx="4422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ja-JP" sz="3200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Torque Evaluated joint</a:t>
            </a:r>
            <a:endParaRPr lang="ja-JP" altLang="en-US" sz="3200" baseline="-25000" dirty="0">
              <a:solidFill>
                <a:prstClr val="black"/>
              </a:solidFill>
              <a:latin typeface="Segoe UI" panose="020B0502040204020203" pitchFamily="34" charset="0"/>
              <a:ea typeface="メイリオ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B82497A2-78D6-D082-1201-FC25FC07F5B7}"/>
                  </a:ext>
                </a:extLst>
              </p:cNvPr>
              <p:cNvSpPr txBox="1"/>
              <p:nvPr/>
            </p:nvSpPr>
            <p:spPr>
              <a:xfrm>
                <a:off x="25611230" y="28117780"/>
                <a:ext cx="356449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altLang="ja-JP" sz="3200" dirty="0">
                    <a:solidFill>
                      <a:prstClr val="black"/>
                    </a:solidFill>
                    <a:latin typeface="Segoe UI" panose="020B0502040204020203" pitchFamily="34" charset="0"/>
                    <a:ea typeface="メイリオ"/>
                    <a:cs typeface="Segoe UI" panose="020B0502040204020203" pitchFamily="34" charset="0"/>
                  </a:rPr>
                  <a:t>Design parameter</a:t>
                </a:r>
                <a:br>
                  <a:rPr lang="en-US" altLang="ja-JP" sz="3200" dirty="0">
                    <a:solidFill>
                      <a:prstClr val="black"/>
                    </a:solidFill>
                    <a:latin typeface="Segoe UI" panose="020B0502040204020203" pitchFamily="34" charset="0"/>
                    <a:ea typeface="メイリオ"/>
                    <a:cs typeface="Segoe UI" panose="020B0502040204020203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メイリオ"/>
                        </a:rPr>
                        <m:t>𝒙</m:t>
                      </m:r>
                      <m:r>
                        <a:rPr lang="en-US" altLang="ja-JP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メイリオ"/>
                        </a:rPr>
                        <m:t>=(</m:t>
                      </m:r>
                      <m:r>
                        <a:rPr lang="en-US" altLang="ja-JP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メイリオ"/>
                        </a:rPr>
                        <m:t>𝑋</m:t>
                      </m:r>
                      <m:r>
                        <a:rPr lang="en-US" altLang="ja-JP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メイリオ"/>
                        </a:rPr>
                        <m:t>,</m:t>
                      </m:r>
                      <m:r>
                        <a:rPr lang="en-US" altLang="ja-JP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メイリオ"/>
                        </a:rPr>
                        <m:t>𝑌</m:t>
                      </m:r>
                      <m:r>
                        <a:rPr lang="en-US" altLang="ja-JP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メイリオ"/>
                        </a:rPr>
                        <m:t>,</m:t>
                      </m:r>
                      <m:r>
                        <a:rPr lang="en-US" altLang="ja-JP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メイリオ"/>
                        </a:rPr>
                        <m:t>𝑍</m:t>
                      </m:r>
                      <m:r>
                        <a:rPr lang="en-US" altLang="ja-JP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メイリオ"/>
                        </a:rPr>
                        <m:t>,</m:t>
                      </m:r>
                      <m:r>
                        <a:rPr lang="en-US" altLang="ja-JP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メイリオ"/>
                        </a:rPr>
                        <m:t>𝜃</m:t>
                      </m:r>
                      <m:r>
                        <a:rPr lang="en-US" altLang="ja-JP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メイリオ"/>
                        </a:rPr>
                        <m:t>)</m:t>
                      </m:r>
                    </m:oMath>
                  </m:oMathPara>
                </a14:m>
                <a:endParaRPr lang="en-US" altLang="ja-JP" sz="3200" dirty="0">
                  <a:solidFill>
                    <a:prstClr val="black"/>
                  </a:solidFill>
                  <a:latin typeface="Segoe UI" panose="020B0502040204020203" pitchFamily="34" charset="0"/>
                  <a:ea typeface="メイリオ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B82497A2-78D6-D082-1201-FC25FC07F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1230" y="28117780"/>
                <a:ext cx="3564494" cy="1077218"/>
              </a:xfrm>
              <a:prstGeom prst="rect">
                <a:avLst/>
              </a:prstGeom>
              <a:blipFill>
                <a:blip r:embed="rId44"/>
                <a:stretch>
                  <a:fillRect l="-1709" t="-7345" r="-17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00E89ABE-6F62-119A-D8AC-5E84FF51A7B2}"/>
              </a:ext>
            </a:extLst>
          </p:cNvPr>
          <p:cNvSpPr txBox="1"/>
          <p:nvPr/>
        </p:nvSpPr>
        <p:spPr>
          <a:xfrm>
            <a:off x="15265573" y="25848610"/>
            <a:ext cx="14680800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Target</a:t>
            </a:r>
          </a:p>
        </p:txBody>
      </p: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8E0C74F0-7BE8-2620-E6E5-9301EE4C4542}"/>
              </a:ext>
            </a:extLst>
          </p:cNvPr>
          <p:cNvGrpSpPr/>
          <p:nvPr/>
        </p:nvGrpSpPr>
        <p:grpSpPr>
          <a:xfrm>
            <a:off x="23694884" y="26535885"/>
            <a:ext cx="2296167" cy="1740610"/>
            <a:chOff x="-5368673" y="2560410"/>
            <a:chExt cx="5117150" cy="3879057"/>
          </a:xfrm>
        </p:grpSpPr>
        <p:pic>
          <p:nvPicPr>
            <p:cNvPr id="79" name="図 78" descr="ダイアグラム&#10;&#10;自動的に生成された説明">
              <a:extLst>
                <a:ext uri="{FF2B5EF4-FFF2-40B4-BE49-F238E27FC236}">
                  <a16:creationId xmlns:a16="http://schemas.microsoft.com/office/drawing/2014/main" id="{4D7BC945-29B0-EF4C-EB22-662FE8E34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print">
              <a:duotone>
                <a:srgbClr val="E8E8E8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7" r="15709"/>
            <a:stretch/>
          </p:blipFill>
          <p:spPr>
            <a:xfrm>
              <a:off x="-5235617" y="2560410"/>
              <a:ext cx="4984094" cy="3879057"/>
            </a:xfrm>
            <a:prstGeom prst="rect">
              <a:avLst/>
            </a:prstGeom>
          </p:spPr>
        </p:pic>
        <p:sp>
          <p:nvSpPr>
            <p:cNvPr id="80" name="フリーフォーム: 図形 79">
              <a:extLst>
                <a:ext uri="{FF2B5EF4-FFF2-40B4-BE49-F238E27FC236}">
                  <a16:creationId xmlns:a16="http://schemas.microsoft.com/office/drawing/2014/main" id="{BC3475B6-9A25-BDC0-2555-C1B98E3893F9}"/>
                </a:ext>
              </a:extLst>
            </p:cNvPr>
            <p:cNvSpPr/>
            <p:nvPr/>
          </p:nvSpPr>
          <p:spPr>
            <a:xfrm>
              <a:off x="-4735782" y="3323494"/>
              <a:ext cx="1543050" cy="1114425"/>
            </a:xfrm>
            <a:custGeom>
              <a:avLst/>
              <a:gdLst>
                <a:gd name="connsiteX0" fmla="*/ 0 w 1543050"/>
                <a:gd name="connsiteY0" fmla="*/ 1114425 h 1114425"/>
                <a:gd name="connsiteX1" fmla="*/ 1543050 w 1543050"/>
                <a:gd name="connsiteY1" fmla="*/ 1114425 h 1114425"/>
                <a:gd name="connsiteX2" fmla="*/ 1540669 w 1543050"/>
                <a:gd name="connsiteY2" fmla="*/ 1038225 h 1114425"/>
                <a:gd name="connsiteX3" fmla="*/ 1540669 w 1543050"/>
                <a:gd name="connsiteY3" fmla="*/ 0 h 1114425"/>
                <a:gd name="connsiteX4" fmla="*/ 1302544 w 1543050"/>
                <a:gd name="connsiteY4" fmla="*/ 0 h 1114425"/>
                <a:gd name="connsiteX5" fmla="*/ 0 w 1543050"/>
                <a:gd name="connsiteY5" fmla="*/ 1114425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50" h="1114425">
                  <a:moveTo>
                    <a:pt x="0" y="1114425"/>
                  </a:moveTo>
                  <a:lnTo>
                    <a:pt x="1543050" y="1114425"/>
                  </a:lnTo>
                  <a:cubicBezTo>
                    <a:pt x="1538932" y="1073237"/>
                    <a:pt x="1540669" y="1098590"/>
                    <a:pt x="1540669" y="1038225"/>
                  </a:cubicBezTo>
                  <a:lnTo>
                    <a:pt x="1540669" y="0"/>
                  </a:lnTo>
                  <a:lnTo>
                    <a:pt x="1302544" y="0"/>
                  </a:lnTo>
                  <a:lnTo>
                    <a:pt x="0" y="1114425"/>
                  </a:lnTo>
                  <a:close/>
                </a:path>
              </a:pathLst>
            </a:custGeom>
            <a:solidFill>
              <a:srgbClr val="4EA72E">
                <a:lumMod val="40000"/>
                <a:lumOff val="6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3200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81" name="正方形/長方形 80">
              <a:extLst>
                <a:ext uri="{FF2B5EF4-FFF2-40B4-BE49-F238E27FC236}">
                  <a16:creationId xmlns:a16="http://schemas.microsoft.com/office/drawing/2014/main" id="{4F40F578-5A81-1F6E-A349-F18090FEF26A}"/>
                </a:ext>
              </a:extLst>
            </p:cNvPr>
            <p:cNvSpPr/>
            <p:nvPr/>
          </p:nvSpPr>
          <p:spPr>
            <a:xfrm rot="2954493">
              <a:off x="-4510749" y="2801109"/>
              <a:ext cx="321212" cy="2037059"/>
            </a:xfrm>
            <a:prstGeom prst="rect">
              <a:avLst/>
            </a:prstGeom>
            <a:noFill/>
            <a:ln w="12700" cap="flat" cmpd="sng" algn="ctr">
              <a:solidFill>
                <a:srgbClr val="D993A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3200" b="1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241A62A4-9C64-7CAB-B2B1-375ED04ACB11}"/>
                </a:ext>
              </a:extLst>
            </p:cNvPr>
            <p:cNvSpPr txBox="1"/>
            <p:nvPr/>
          </p:nvSpPr>
          <p:spPr>
            <a:xfrm>
              <a:off x="-2729033" y="4112679"/>
              <a:ext cx="1439999" cy="808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kumimoji="0" lang="en-US" altLang="ja-JP" sz="2000" b="1">
                  <a:solidFill>
                    <a:srgbClr val="0070C0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latin typeface="Arial"/>
                  <a:ea typeface="メイリオ"/>
                </a:rPr>
                <a:t>Z</a:t>
              </a:r>
              <a:endParaRPr kumimoji="0" lang="ja-JP" altLang="en-US" sz="2000" b="1"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/>
                <a:ea typeface="メイリオ"/>
              </a:endParaRPr>
            </a:p>
          </p:txBody>
        </p: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6211F33F-C6D1-10C7-EB34-9912E0398643}"/>
                </a:ext>
              </a:extLst>
            </p:cNvPr>
            <p:cNvCxnSpPr>
              <a:cxnSpLocks/>
            </p:cNvCxnSpPr>
            <p:nvPr/>
          </p:nvCxnSpPr>
          <p:spPr>
            <a:xfrm>
              <a:off x="-4239451" y="3911187"/>
              <a:ext cx="1937231" cy="0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84" name="直線矢印コネクタ 83">
              <a:extLst>
                <a:ext uri="{FF2B5EF4-FFF2-40B4-BE49-F238E27FC236}">
                  <a16:creationId xmlns:a16="http://schemas.microsoft.com/office/drawing/2014/main" id="{D6C314DD-314C-033A-1AF4-4468822B75A3}"/>
                </a:ext>
              </a:extLst>
            </p:cNvPr>
            <p:cNvCxnSpPr>
              <a:cxnSpLocks/>
            </p:cNvCxnSpPr>
            <p:nvPr/>
          </p:nvCxnSpPr>
          <p:spPr>
            <a:xfrm>
              <a:off x="-2523526" y="3860585"/>
              <a:ext cx="0" cy="1089574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85" name="直線コネクタ 84">
              <a:extLst>
                <a:ext uri="{FF2B5EF4-FFF2-40B4-BE49-F238E27FC236}">
                  <a16:creationId xmlns:a16="http://schemas.microsoft.com/office/drawing/2014/main" id="{FF84B8DA-5F2B-58E3-E8C4-C694A217D4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4150070" y="2811165"/>
              <a:ext cx="1251654" cy="1069542"/>
            </a:xfrm>
            <a:prstGeom prst="line">
              <a:avLst/>
            </a:prstGeom>
            <a:noFill/>
            <a:ln w="12700" cap="flat" cmpd="sng" algn="ctr">
              <a:solidFill>
                <a:srgbClr val="A02B93"/>
              </a:solidFill>
              <a:prstDash val="solid"/>
              <a:miter lim="800000"/>
            </a:ln>
            <a:effectLst/>
          </p:spPr>
        </p:cxn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F357B53A-C2FE-46A5-C8F7-25772C43EB1B}"/>
                </a:ext>
              </a:extLst>
            </p:cNvPr>
            <p:cNvCxnSpPr>
              <a:cxnSpLocks/>
            </p:cNvCxnSpPr>
            <p:nvPr/>
          </p:nvCxnSpPr>
          <p:spPr>
            <a:xfrm>
              <a:off x="-4106542" y="3839054"/>
              <a:ext cx="1804322" cy="0"/>
            </a:xfrm>
            <a:prstGeom prst="line">
              <a:avLst/>
            </a:prstGeom>
            <a:noFill/>
            <a:ln w="12700" cap="flat" cmpd="sng" algn="ctr">
              <a:solidFill>
                <a:srgbClr val="A02B93"/>
              </a:solidFill>
              <a:prstDash val="solid"/>
              <a:miter lim="800000"/>
            </a:ln>
            <a:effectLst/>
          </p:spPr>
        </p:cxn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22840A94-F03F-9DE9-6A07-518FC1DF2083}"/>
                </a:ext>
              </a:extLst>
            </p:cNvPr>
            <p:cNvSpPr txBox="1"/>
            <p:nvPr/>
          </p:nvSpPr>
          <p:spPr>
            <a:xfrm>
              <a:off x="-4155237" y="2985574"/>
              <a:ext cx="2440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kumimoji="0" lang="en-US" altLang="ja-JP" sz="2000" b="1">
                  <a:solidFill>
                    <a:srgbClr val="A02B93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latin typeface="Arial"/>
                  <a:ea typeface="メイリオ"/>
                </a:rPr>
                <a:t>θ</a:t>
              </a:r>
              <a:endParaRPr kumimoji="0" lang="ja-JP" altLang="en-US" sz="2000" b="1">
                <a:solidFill>
                  <a:srgbClr val="A02B93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/>
                <a:ea typeface="メイリオ"/>
              </a:endParaRPr>
            </a:p>
          </p:txBody>
        </p:sp>
        <p:sp>
          <p:nvSpPr>
            <p:cNvPr id="88" name="円弧 87">
              <a:extLst>
                <a:ext uri="{FF2B5EF4-FFF2-40B4-BE49-F238E27FC236}">
                  <a16:creationId xmlns:a16="http://schemas.microsoft.com/office/drawing/2014/main" id="{7E406E10-011E-CCEC-2548-DF1079572E5A}"/>
                </a:ext>
              </a:extLst>
            </p:cNvPr>
            <p:cNvSpPr/>
            <p:nvPr/>
          </p:nvSpPr>
          <p:spPr>
            <a:xfrm>
              <a:off x="-3865261" y="3415702"/>
              <a:ext cx="562597" cy="829199"/>
            </a:xfrm>
            <a:prstGeom prst="arc">
              <a:avLst/>
            </a:prstGeom>
            <a:noFill/>
            <a:ln w="12700" cap="flat" cmpd="sng" algn="ctr">
              <a:solidFill>
                <a:srgbClr val="A02B9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3200" b="1" kern="0">
                <a:solidFill>
                  <a:prstClr val="black"/>
                </a:solidFill>
                <a:latin typeface="Arial"/>
                <a:ea typeface="メイリオ"/>
              </a:endParaRPr>
            </a:p>
          </p:txBody>
        </p:sp>
        <p:sp>
          <p:nvSpPr>
            <p:cNvPr id="89" name="楕円 88">
              <a:extLst>
                <a:ext uri="{FF2B5EF4-FFF2-40B4-BE49-F238E27FC236}">
                  <a16:creationId xmlns:a16="http://schemas.microsoft.com/office/drawing/2014/main" id="{1F396702-3EEC-D59E-343C-7CA3DC93133F}"/>
                </a:ext>
              </a:extLst>
            </p:cNvPr>
            <p:cNvSpPr/>
            <p:nvPr/>
          </p:nvSpPr>
          <p:spPr>
            <a:xfrm>
              <a:off x="-2675736" y="4950159"/>
              <a:ext cx="193969" cy="193969"/>
            </a:xfrm>
            <a:prstGeom prst="ellipse">
              <a:avLst/>
            </a:prstGeom>
            <a:solidFill>
              <a:srgbClr val="E97132"/>
            </a:solidFill>
            <a:ln w="76200" cap="flat" cmpd="sng" algn="ctr">
              <a:solidFill>
                <a:srgbClr val="E9713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kumimoji="0" lang="ja-JP" altLang="en-US" sz="3200" b="1" kern="0">
                <a:solidFill>
                  <a:prstClr val="white"/>
                </a:solidFill>
                <a:latin typeface="Arial"/>
                <a:ea typeface="メイリオ"/>
              </a:endParaRPr>
            </a:p>
          </p:txBody>
        </p:sp>
      </p:grp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9D4D7F96-FD15-CB33-90BB-2B707F9F53AD}"/>
              </a:ext>
            </a:extLst>
          </p:cNvPr>
          <p:cNvSpPr txBox="1"/>
          <p:nvPr/>
        </p:nvSpPr>
        <p:spPr>
          <a:xfrm>
            <a:off x="15307891" y="29409696"/>
            <a:ext cx="14680800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テキスト ボックス 133">
                <a:extLst>
                  <a:ext uri="{FF2B5EF4-FFF2-40B4-BE49-F238E27FC236}">
                    <a16:creationId xmlns:a16="http://schemas.microsoft.com/office/drawing/2014/main" id="{2469E6D7-F26D-3F56-557D-8063C54CB0F4}"/>
                  </a:ext>
                </a:extLst>
              </p:cNvPr>
              <p:cNvSpPr txBox="1"/>
              <p:nvPr/>
            </p:nvSpPr>
            <p:spPr>
              <a:xfrm>
                <a:off x="16588204" y="33856797"/>
                <a:ext cx="69580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altLang="ja-JP" sz="3200" dirty="0">
                    <a:solidFill>
                      <a:prstClr val="black"/>
                    </a:solidFill>
                    <a:latin typeface="Segoe UI" panose="020B0502040204020203" pitchFamily="34" charset="0"/>
                    <a:ea typeface="メイリオ"/>
                    <a:cs typeface="Segoe UI" panose="020B0502040204020203" pitchFamily="34" charset="0"/>
                  </a:rPr>
                  <a:t>Samples Projection  to </a:t>
                </a:r>
                <a14:m>
                  <m:oMath xmlns:m="http://schemas.openxmlformats.org/officeDocument/2006/math">
                    <m:r>
                      <a:rPr lang="en-US" altLang="ja-JP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メイリオ"/>
                      </a:rPr>
                      <m:t>(</m:t>
                    </m:r>
                    <m:r>
                      <a:rPr lang="en-US" altLang="ja-JP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メイリオ"/>
                      </a:rPr>
                      <m:t>𝑍</m:t>
                    </m:r>
                    <m:r>
                      <a:rPr lang="en-US" altLang="ja-JP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メイリオ"/>
                      </a:rPr>
                      <m:t>, </m:t>
                    </m:r>
                    <m:r>
                      <a:rPr lang="en-US" altLang="ja-JP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メイリオ"/>
                      </a:rPr>
                      <m:t>𝜃</m:t>
                    </m:r>
                    <m:r>
                      <a:rPr lang="en-US" altLang="ja-JP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メイリオ"/>
                      </a:rPr>
                      <m:t>)</m:t>
                    </m:r>
                  </m:oMath>
                </a14:m>
                <a:r>
                  <a:rPr lang="en-US" altLang="ja-JP" sz="3200" dirty="0">
                    <a:solidFill>
                      <a:prstClr val="black"/>
                    </a:solidFill>
                    <a:latin typeface="Segoe UI" panose="020B0502040204020203" pitchFamily="34" charset="0"/>
                    <a:ea typeface="メイリオ"/>
                    <a:cs typeface="Segoe UI" panose="020B0502040204020203" pitchFamily="34" charset="0"/>
                  </a:rPr>
                  <a:t> Plane</a:t>
                </a:r>
                <a:endParaRPr lang="ja-JP" altLang="en-US" sz="3200" baseline="-25000" dirty="0">
                  <a:solidFill>
                    <a:prstClr val="black"/>
                  </a:solidFill>
                  <a:latin typeface="Segoe UI" panose="020B0502040204020203" pitchFamily="34" charset="0"/>
                  <a:ea typeface="メイリオ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34" name="テキスト ボックス 133">
                <a:extLst>
                  <a:ext uri="{FF2B5EF4-FFF2-40B4-BE49-F238E27FC236}">
                    <a16:creationId xmlns:a16="http://schemas.microsoft.com/office/drawing/2014/main" id="{2469E6D7-F26D-3F56-557D-8063C54CB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8204" y="33856797"/>
                <a:ext cx="6958065" cy="584775"/>
              </a:xfrm>
              <a:prstGeom prst="rect">
                <a:avLst/>
              </a:prstGeom>
              <a:blipFill>
                <a:blip r:embed="rId47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86EF32C3-9614-959E-8879-D51A423D0673}"/>
              </a:ext>
            </a:extLst>
          </p:cNvPr>
          <p:cNvSpPr txBox="1"/>
          <p:nvPr/>
        </p:nvSpPr>
        <p:spPr>
          <a:xfrm>
            <a:off x="24110627" y="33826660"/>
            <a:ext cx="394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ja-JP" sz="3200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Obtained</a:t>
            </a:r>
            <a:r>
              <a:rPr lang="ja-JP" altLang="en-US" sz="3200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 </a:t>
            </a:r>
            <a:r>
              <a:rPr lang="en-US" altLang="ja-JP" sz="3200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Solution</a:t>
            </a:r>
            <a:endParaRPr lang="ja-JP" altLang="en-US" sz="3200" baseline="-25000" dirty="0">
              <a:solidFill>
                <a:prstClr val="black"/>
              </a:solidFill>
              <a:latin typeface="Segoe UI" panose="020B0502040204020203" pitchFamily="34" charset="0"/>
              <a:ea typeface="メイリオ"/>
              <a:cs typeface="Segoe UI" panose="020B0502040204020203" pitchFamily="34" charset="0"/>
            </a:endParaRPr>
          </a:p>
        </p:txBody>
      </p:sp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C6AA2E78-7010-700B-D87E-7076E5CF4AFD}"/>
              </a:ext>
            </a:extLst>
          </p:cNvPr>
          <p:cNvSpPr txBox="1"/>
          <p:nvPr/>
        </p:nvSpPr>
        <p:spPr>
          <a:xfrm>
            <a:off x="15324898" y="35407500"/>
            <a:ext cx="3267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ja-JP" sz="2000" b="1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Conventional</a:t>
            </a:r>
            <a:r>
              <a:rPr lang="ja-JP" altLang="en-US" sz="2000" b="1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 </a:t>
            </a:r>
            <a:r>
              <a:rPr lang="en-US" altLang="ja-JP" sz="2000" b="1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design</a:t>
            </a:r>
            <a:r>
              <a:rPr lang="ja-JP" altLang="en-US" sz="2000" b="1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 </a:t>
            </a:r>
            <a:br>
              <a:rPr lang="en-US" altLang="ja-JP" sz="2000" b="1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</a:br>
            <a:r>
              <a:rPr lang="en-US" altLang="ja-JP" sz="2000" b="1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optimization method</a:t>
            </a:r>
          </a:p>
          <a:p>
            <a:pPr marL="180975" indent="-180975" defTabSz="457200">
              <a:buFont typeface="Arial" panose="020B0604020202020204" pitchFamily="34" charset="0"/>
              <a:buChar char="•"/>
            </a:pPr>
            <a:r>
              <a:rPr lang="en-US" altLang="ja-JP" sz="2000" b="1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1008</a:t>
            </a:r>
            <a:r>
              <a:rPr lang="en-US" altLang="ja-JP" sz="2000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 conditions of </a:t>
            </a:r>
            <a:br>
              <a:rPr lang="en-US" altLang="ja-JP" sz="2000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</a:br>
            <a:r>
              <a:rPr lang="en-US" altLang="ja-JP" sz="2000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grid-search </a:t>
            </a:r>
          </a:p>
          <a:p>
            <a:pPr marL="180975" indent="-180975" defTabSz="457200">
              <a:buFont typeface="Arial" panose="020B0604020202020204" pitchFamily="34" charset="0"/>
              <a:buChar char="•"/>
            </a:pPr>
            <a:r>
              <a:rPr lang="en-US" altLang="ja-JP" sz="2000" b="1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w/o load reduced </a:t>
            </a:r>
            <a:br>
              <a:rPr lang="en-US" altLang="ja-JP" sz="2000" b="1" dirty="0">
                <a:solidFill>
                  <a:srgbClr val="FF0000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</a:br>
            <a:r>
              <a:rPr lang="ja-JP" altLang="en-US" sz="2000" b="1" dirty="0">
                <a:solidFill>
                  <a:srgbClr val="FF0000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path-planning</a:t>
            </a:r>
            <a:r>
              <a:rPr lang="en-US" altLang="ja-JP" sz="2000" dirty="0">
                <a:solidFill>
                  <a:srgbClr val="FF0000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 </a:t>
            </a:r>
            <a:endParaRPr lang="ja-JP" altLang="en-US" sz="2000" baseline="-25000" dirty="0">
              <a:solidFill>
                <a:srgbClr val="FF0000"/>
              </a:solidFill>
              <a:latin typeface="Segoe UI" panose="020B0502040204020203" pitchFamily="34" charset="0"/>
              <a:ea typeface="メイリオ"/>
              <a:cs typeface="Segoe UI" panose="020B0502040204020203" pitchFamily="34" charset="0"/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1C19AD83-4276-FBE9-4C17-AA478C6D532B}"/>
              </a:ext>
            </a:extLst>
          </p:cNvPr>
          <p:cNvSpPr txBox="1"/>
          <p:nvPr/>
        </p:nvSpPr>
        <p:spPr>
          <a:xfrm>
            <a:off x="27212673" y="35412853"/>
            <a:ext cx="29158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ja-JP" sz="2000" b="1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Developed design</a:t>
            </a:r>
            <a:r>
              <a:rPr lang="ja-JP" altLang="en-US" sz="2000" b="1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 </a:t>
            </a:r>
            <a:r>
              <a:rPr lang="en-US" altLang="ja-JP" sz="2000" b="1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optimization method</a:t>
            </a:r>
          </a:p>
          <a:p>
            <a:pPr marL="180975" indent="-180975" defTabSz="4572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 </a:t>
            </a:r>
            <a:r>
              <a:rPr lang="en-US" altLang="ja-JP" sz="2000" b="1" dirty="0">
                <a:solidFill>
                  <a:srgbClr val="00B050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100</a:t>
            </a:r>
            <a:r>
              <a:rPr lang="en-US" altLang="ja-JP" sz="2000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 sampling </a:t>
            </a:r>
          </a:p>
          <a:p>
            <a:pPr marL="180975" indent="-180975" defTabSz="4572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 </a:t>
            </a:r>
            <a:r>
              <a:rPr lang="en-US" altLang="ja-JP" sz="2000" b="1" dirty="0">
                <a:solidFill>
                  <a:srgbClr val="00B050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w/ load reduced</a:t>
            </a:r>
            <a:br>
              <a:rPr lang="en-US" altLang="ja-JP" sz="2000" b="1" dirty="0">
                <a:solidFill>
                  <a:srgbClr val="00B050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</a:br>
            <a:r>
              <a:rPr lang="en-US" altLang="ja-JP" sz="2000" b="1" dirty="0">
                <a:solidFill>
                  <a:srgbClr val="00B050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 path-planning </a:t>
            </a:r>
            <a:endParaRPr lang="ja-JP" altLang="en-US" sz="2000" b="1" baseline="-25000" dirty="0">
              <a:solidFill>
                <a:srgbClr val="00B050"/>
              </a:solidFill>
              <a:latin typeface="Segoe UI" panose="020B0502040204020203" pitchFamily="34" charset="0"/>
              <a:ea typeface="メイリオ"/>
              <a:cs typeface="Segoe UI" panose="020B0502040204020203" pitchFamily="34" charset="0"/>
            </a:endParaRPr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F715B13F-72A3-6D4D-E4A6-D1DAF7BDF671}"/>
              </a:ext>
            </a:extLst>
          </p:cNvPr>
          <p:cNvSpPr txBox="1"/>
          <p:nvPr/>
        </p:nvSpPr>
        <p:spPr>
          <a:xfrm>
            <a:off x="19078575" y="39609428"/>
            <a:ext cx="725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ja-JP" sz="3200" dirty="0">
                <a:solidFill>
                  <a:prstClr val="black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Required torque comparison</a:t>
            </a:r>
            <a:endParaRPr lang="ja-JP" altLang="en-US" sz="3200" baseline="-25000" dirty="0">
              <a:solidFill>
                <a:prstClr val="black"/>
              </a:solidFill>
              <a:latin typeface="Segoe UI" panose="020B0502040204020203" pitchFamily="34" charset="0"/>
              <a:ea typeface="メイリオ"/>
              <a:cs typeface="Segoe UI" panose="020B0502040204020203" pitchFamily="34" charset="0"/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00418430-E7DB-FF96-5834-9C8226BA9C1E}"/>
              </a:ext>
            </a:extLst>
          </p:cNvPr>
          <p:cNvSpPr txBox="1"/>
          <p:nvPr/>
        </p:nvSpPr>
        <p:spPr>
          <a:xfrm>
            <a:off x="15265573" y="8721103"/>
            <a:ext cx="14680800" cy="769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Design process Automation</a:t>
            </a:r>
          </a:p>
        </p:txBody>
      </p:sp>
      <p:cxnSp>
        <p:nvCxnSpPr>
          <p:cNvPr id="162" name="直線矢印コネクタ 161">
            <a:extLst>
              <a:ext uri="{FF2B5EF4-FFF2-40B4-BE49-F238E27FC236}">
                <a16:creationId xmlns:a16="http://schemas.microsoft.com/office/drawing/2014/main" id="{AE8DEF26-7C75-30EF-5EA9-D6997AA42FB8}"/>
              </a:ext>
            </a:extLst>
          </p:cNvPr>
          <p:cNvCxnSpPr>
            <a:cxnSpLocks/>
            <a:stCxn id="165" idx="3"/>
            <a:endCxn id="166" idx="1"/>
          </p:cNvCxnSpPr>
          <p:nvPr/>
        </p:nvCxnSpPr>
        <p:spPr>
          <a:xfrm flipV="1">
            <a:off x="24168100" y="10996854"/>
            <a:ext cx="175606" cy="2181"/>
          </a:xfrm>
          <a:prstGeom prst="straightConnector1">
            <a:avLst/>
          </a:prstGeom>
          <a:noFill/>
          <a:ln w="57150" cap="flat" cmpd="sng" algn="ctr">
            <a:solidFill>
              <a:srgbClr val="0E2841">
                <a:lumMod val="50000"/>
                <a:lumOff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96" name="直線矢印コネクタ 395">
            <a:extLst>
              <a:ext uri="{FF2B5EF4-FFF2-40B4-BE49-F238E27FC236}">
                <a16:creationId xmlns:a16="http://schemas.microsoft.com/office/drawing/2014/main" id="{21B69370-7236-D339-08BE-83664C8CCD3C}"/>
              </a:ext>
            </a:extLst>
          </p:cNvPr>
          <p:cNvCxnSpPr>
            <a:cxnSpLocks/>
            <a:stCxn id="193" idx="3"/>
            <a:endCxn id="164" idx="1"/>
          </p:cNvCxnSpPr>
          <p:nvPr/>
        </p:nvCxnSpPr>
        <p:spPr>
          <a:xfrm>
            <a:off x="18465039" y="10990503"/>
            <a:ext cx="420147" cy="6351"/>
          </a:xfrm>
          <a:prstGeom prst="straightConnector1">
            <a:avLst/>
          </a:prstGeom>
          <a:noFill/>
          <a:ln w="57150" cap="flat" cmpd="sng" algn="ctr">
            <a:solidFill>
              <a:srgbClr val="0E2841">
                <a:lumMod val="50000"/>
                <a:lumOff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10" name="テキスト ボックス 409">
            <a:extLst>
              <a:ext uri="{FF2B5EF4-FFF2-40B4-BE49-F238E27FC236}">
                <a16:creationId xmlns:a16="http://schemas.microsoft.com/office/drawing/2014/main" id="{4FF31B49-8168-49F7-4654-8C898E6AF9AB}"/>
              </a:ext>
            </a:extLst>
          </p:cNvPr>
          <p:cNvSpPr txBox="1"/>
          <p:nvPr/>
        </p:nvSpPr>
        <p:spPr>
          <a:xfrm>
            <a:off x="20890637" y="10048497"/>
            <a:ext cx="3386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b="1" dirty="0">
                <a:solidFill>
                  <a:srgbClr val="00BFBF"/>
                </a:solidFill>
                <a:latin typeface="Segoe UI"/>
                <a:ea typeface="メイリオ"/>
              </a:rPr>
              <a:t>Bayesian optimization</a:t>
            </a:r>
          </a:p>
        </p:txBody>
      </p:sp>
      <p:cxnSp>
        <p:nvCxnSpPr>
          <p:cNvPr id="412" name="直線矢印コネクタ 411">
            <a:extLst>
              <a:ext uri="{FF2B5EF4-FFF2-40B4-BE49-F238E27FC236}">
                <a16:creationId xmlns:a16="http://schemas.microsoft.com/office/drawing/2014/main" id="{7F4C36B8-05B5-C28D-BDD2-93456023987F}"/>
              </a:ext>
            </a:extLst>
          </p:cNvPr>
          <p:cNvCxnSpPr/>
          <p:nvPr/>
        </p:nvCxnSpPr>
        <p:spPr>
          <a:xfrm flipH="1">
            <a:off x="19850100" y="12115800"/>
            <a:ext cx="914400" cy="7493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3" name="四角形: 角を丸くする 412">
            <a:extLst>
              <a:ext uri="{FF2B5EF4-FFF2-40B4-BE49-F238E27FC236}">
                <a16:creationId xmlns:a16="http://schemas.microsoft.com/office/drawing/2014/main" id="{9E242752-17EC-434C-13AC-E4FF5E666420}"/>
              </a:ext>
            </a:extLst>
          </p:cNvPr>
          <p:cNvSpPr/>
          <p:nvPr/>
        </p:nvSpPr>
        <p:spPr>
          <a:xfrm>
            <a:off x="16774675" y="12154269"/>
            <a:ext cx="4720316" cy="592179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kumimoji="0" lang="en-US" altLang="ja-JP" sz="2000" b="1" kern="0" dirty="0">
                <a:solidFill>
                  <a:srgbClr val="FF0000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Manual process</a:t>
            </a:r>
          </a:p>
        </p:txBody>
      </p:sp>
      <p:cxnSp>
        <p:nvCxnSpPr>
          <p:cNvPr id="414" name="直線矢印コネクタ 413">
            <a:extLst>
              <a:ext uri="{FF2B5EF4-FFF2-40B4-BE49-F238E27FC236}">
                <a16:creationId xmlns:a16="http://schemas.microsoft.com/office/drawing/2014/main" id="{C588EC0A-45A9-AD11-36AC-822497EDA6C4}"/>
              </a:ext>
            </a:extLst>
          </p:cNvPr>
          <p:cNvCxnSpPr>
            <a:cxnSpLocks/>
          </p:cNvCxnSpPr>
          <p:nvPr/>
        </p:nvCxnSpPr>
        <p:spPr>
          <a:xfrm>
            <a:off x="24943199" y="12118396"/>
            <a:ext cx="459976" cy="6969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6" name="四角形: 角を丸くする 415">
            <a:extLst>
              <a:ext uri="{FF2B5EF4-FFF2-40B4-BE49-F238E27FC236}">
                <a16:creationId xmlns:a16="http://schemas.microsoft.com/office/drawing/2014/main" id="{6FA3371B-9593-DB7E-FC6E-40B411FB87B5}"/>
              </a:ext>
            </a:extLst>
          </p:cNvPr>
          <p:cNvSpPr/>
          <p:nvPr/>
        </p:nvSpPr>
        <p:spPr>
          <a:xfrm>
            <a:off x="21527262" y="12249839"/>
            <a:ext cx="4720316" cy="592179"/>
          </a:xfrm>
          <a:prstGeom prst="round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kumimoji="0" lang="en-US" altLang="ja-JP" sz="2000" b="1" kern="0" dirty="0">
                <a:solidFill>
                  <a:srgbClr val="00B050"/>
                </a:solidFill>
                <a:latin typeface="Segoe UI" panose="020B0502040204020203" pitchFamily="34" charset="0"/>
                <a:ea typeface="メイリオ"/>
                <a:cs typeface="Segoe UI" panose="020B0502040204020203" pitchFamily="34" charset="0"/>
              </a:rPr>
              <a:t>Automated process</a:t>
            </a:r>
          </a:p>
        </p:txBody>
      </p:sp>
      <p:pic>
        <p:nvPicPr>
          <p:cNvPr id="417" name="図 416">
            <a:extLst>
              <a:ext uri="{FF2B5EF4-FFF2-40B4-BE49-F238E27FC236}">
                <a16:creationId xmlns:a16="http://schemas.microsoft.com/office/drawing/2014/main" id="{C3FC96F8-BFA0-9AB5-2F7E-BB9CB8F27B50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t="51167"/>
          <a:stretch>
            <a:fillRect/>
          </a:stretch>
        </p:blipFill>
        <p:spPr>
          <a:xfrm>
            <a:off x="18562383" y="12996570"/>
            <a:ext cx="2328254" cy="107022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3BE65F0-C5A4-C43E-C2A4-7B7FD3B3AD67}"/>
              </a:ext>
            </a:extLst>
          </p:cNvPr>
          <p:cNvSpPr txBox="1"/>
          <p:nvPr/>
        </p:nvSpPr>
        <p:spPr>
          <a:xfrm>
            <a:off x="16739613" y="41310991"/>
            <a:ext cx="12085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5400" b="1" dirty="0"/>
              <a:t>QST</a:t>
            </a:r>
            <a:r>
              <a:rPr lang="ja-JP" altLang="en-US" sz="5400" b="1" dirty="0"/>
              <a:t>フュージョンエネルギーワークショップ</a:t>
            </a:r>
            <a:endParaRPr kumimoji="1" lang="ja-JP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526912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484F23B67598F04486EFE2620F0DB29F" ma:contentTypeVersion="23" ma:contentTypeDescription="新しいドキュメントを作成します。" ma:contentTypeScope="" ma:versionID="67b3acaa250561d83951735812ed2e30">
  <xsd:schema xmlns:xsd="http://www.w3.org/2001/XMLSchema" xmlns:xs="http://www.w3.org/2001/XMLSchema" xmlns:p="http://schemas.microsoft.com/office/2006/metadata/properties" xmlns:ns2="038730b8-c7cf-425a-a78c-ab4db81ade12" xmlns:ns3="07d363af-fd90-44a9-8c9d-5bb025b0ebe7" targetNamespace="http://schemas.microsoft.com/office/2006/metadata/properties" ma:root="true" ma:fieldsID="2916f65d439fe80d4aee2ea570fd7bf1" ns2:_="" ns3:_="">
    <xsd:import namespace="038730b8-c7cf-425a-a78c-ab4db81ade12"/>
    <xsd:import namespace="07d363af-fd90-44a9-8c9d-5bb025b0eb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Gr_x540d_" minOccurs="0"/>
                <xsd:element ref="ns2:_x56f3__x66f8__x30bf__x30a4__x30d7_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8730b8-c7cf-425a-a78c-ab4db81ade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Gr_x540d_" ma:index="12" nillable="true" ma:displayName="Gr名" ma:format="Dropdown" ma:internalName="Gr_x540d_">
      <xsd:simpleType>
        <xsd:restriction base="dms:Choice">
          <xsd:enumeration value="NB加熱"/>
          <xsd:enumeration value="RF加熱"/>
          <xsd:enumeration value="プラズマ対向"/>
          <xsd:enumeration value="遠隔保守"/>
          <xsd:enumeration value="計測"/>
          <xsd:enumeration value="超伝導"/>
          <xsd:enumeration value="計画管理"/>
          <xsd:enumeration value="ITER連携戦略"/>
          <xsd:enumeration value="ITER人材・広報戦略"/>
          <xsd:enumeration value="ITER計画管理"/>
          <xsd:enumeration value="ALL-JADA"/>
          <xsd:enumeration value="安全衛生"/>
        </xsd:restriction>
      </xsd:simpleType>
    </xsd:element>
    <xsd:element name="_x56f3__x66f8__x30bf__x30a4__x30d7_" ma:index="13" nillable="true" ma:displayName="図書タイプ" ma:format="Dropdown" ma:internalName="_x56f3__x66f8__x30bf__x30a4__x30d7_">
      <xsd:simpleType>
        <xsd:union memberTypes="dms:Text">
          <xsd:simpleType>
            <xsd:restriction base="dms:Choice">
              <xsd:enumeration value="保安教育訓練記録票"/>
              <xsd:enumeration value="月報"/>
              <xsd:enumeration value="how to"/>
              <xsd:enumeration value="選択肢 4"/>
            </xsd:restriction>
          </xsd:simpleType>
        </xsd:un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ebdc2b39-54f4-4c53-bf88-5d9269ab31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d363af-fd90-44a9-8c9d-5bb025b0ebe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e38ae81-5c94-4e22-805d-0d52a4415238}" ma:internalName="TaxCatchAll" ma:showField="CatchAllData" ma:web="07d363af-fd90-44a9-8c9d-5bb025b0eb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8730b8-c7cf-425a-a78c-ab4db81ade12">
      <Terms xmlns="http://schemas.microsoft.com/office/infopath/2007/PartnerControls"/>
    </lcf76f155ced4ddcb4097134ff3c332f>
    <Gr_x540d_ xmlns="038730b8-c7cf-425a-a78c-ab4db81ade12" xsi:nil="true"/>
    <_x56f3__x66f8__x30bf__x30a4__x30d7_ xmlns="038730b8-c7cf-425a-a78c-ab4db81ade12" xsi:nil="true"/>
    <TaxCatchAll xmlns="07d363af-fd90-44a9-8c9d-5bb025b0ebe7" xsi:nil="true"/>
  </documentManagement>
</p:properties>
</file>

<file path=customXml/itemProps1.xml><?xml version="1.0" encoding="utf-8"?>
<ds:datastoreItem xmlns:ds="http://schemas.openxmlformats.org/officeDocument/2006/customXml" ds:itemID="{2AE9FBA5-0DF2-49F4-9CA6-B26AE9A585BE}"/>
</file>

<file path=customXml/itemProps2.xml><?xml version="1.0" encoding="utf-8"?>
<ds:datastoreItem xmlns:ds="http://schemas.openxmlformats.org/officeDocument/2006/customXml" ds:itemID="{57470AD0-D307-4DBA-B495-4832232C3028}"/>
</file>

<file path=customXml/itemProps3.xml><?xml version="1.0" encoding="utf-8"?>
<ds:datastoreItem xmlns:ds="http://schemas.openxmlformats.org/officeDocument/2006/customXml" ds:itemID="{EE481C1F-436B-4D4C-AC92-F0C26B25303B}"/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502</Words>
  <Application>Microsoft Office PowerPoint</Application>
  <PresentationFormat>ユーザー設定</PresentationFormat>
  <Paragraphs>115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Meiryo UI</vt:lpstr>
      <vt:lpstr>Arial</vt:lpstr>
      <vt:lpstr>Calibri</vt:lpstr>
      <vt:lpstr>Cambria Math</vt:lpstr>
      <vt:lpstr>Segoe UI</vt:lpstr>
      <vt:lpstr>Office ​​テーマ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noguchi</dc:creator>
  <cp:lastModifiedBy>Iwamoto Takuya</cp:lastModifiedBy>
  <cp:revision>2</cp:revision>
  <cp:lastPrinted>2024-09-24T16:21:03Z</cp:lastPrinted>
  <dcterms:created xsi:type="dcterms:W3CDTF">2015-08-31T12:15:22Z</dcterms:created>
  <dcterms:modified xsi:type="dcterms:W3CDTF">2025-09-11T06:35:18Z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0x010100484F23B67598F04486EFE2620F0DB29F</vt:lpwstr>
  </property>
</Properties>
</file>